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786" r:id="rId2"/>
    <p:sldId id="1469" r:id="rId3"/>
    <p:sldId id="1473" r:id="rId4"/>
    <p:sldId id="1466" r:id="rId5"/>
    <p:sldId id="1507" r:id="rId6"/>
    <p:sldId id="1510" r:id="rId7"/>
    <p:sldId id="1508" r:id="rId8"/>
    <p:sldId id="1468" r:id="rId9"/>
    <p:sldId id="1472" r:id="rId10"/>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673C41-A9F5-BF30-DC17-F0E33B168C71}" name="Paulin Djomo Metanhi" initials="PD" userId="S::djomo@un.org::88a4ee1d-8aa9-4c0e-956a-b022855528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94A95-0312-4A61-8E41-C00EB4B5A976}" v="15" dt="2024-05-20T15:29:50.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50" d="100"/>
          <a:sy n="150" d="100"/>
        </p:scale>
        <p:origin x="284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 Djomo Metanhi" userId="88a4ee1d-8aa9-4c0e-956a-b02285552881" providerId="ADAL" clId="{59894A95-0312-4A61-8E41-C00EB4B5A976}"/>
    <pc:docChg chg="custSel modSld">
      <pc:chgData name="Paulin Djomo Metanhi" userId="88a4ee1d-8aa9-4c0e-956a-b02285552881" providerId="ADAL" clId="{59894A95-0312-4A61-8E41-C00EB4B5A976}" dt="2024-05-20T15:30:34.708" v="741" actId="20577"/>
      <pc:docMkLst>
        <pc:docMk/>
      </pc:docMkLst>
      <pc:sldChg chg="modSp mod">
        <pc:chgData name="Paulin Djomo Metanhi" userId="88a4ee1d-8aa9-4c0e-956a-b02285552881" providerId="ADAL" clId="{59894A95-0312-4A61-8E41-C00EB4B5A976}" dt="2024-05-20T15:10:27.701" v="508" actId="6549"/>
        <pc:sldMkLst>
          <pc:docMk/>
          <pc:sldMk cId="3583198594" sldId="1468"/>
        </pc:sldMkLst>
        <pc:spChg chg="mod">
          <ac:chgData name="Paulin Djomo Metanhi" userId="88a4ee1d-8aa9-4c0e-956a-b02285552881" providerId="ADAL" clId="{59894A95-0312-4A61-8E41-C00EB4B5A976}" dt="2024-05-20T15:10:27.701" v="508" actId="6549"/>
          <ac:spMkLst>
            <pc:docMk/>
            <pc:sldMk cId="3583198594" sldId="1468"/>
            <ac:spMk id="2" creationId="{9557E806-F974-6428-D65F-E7A730045B60}"/>
          </ac:spMkLst>
        </pc:spChg>
        <pc:spChg chg="mod">
          <ac:chgData name="Paulin Djomo Metanhi" userId="88a4ee1d-8aa9-4c0e-956a-b02285552881" providerId="ADAL" clId="{59894A95-0312-4A61-8E41-C00EB4B5A976}" dt="2024-05-20T14:53:24.348" v="506" actId="6549"/>
          <ac:spMkLst>
            <pc:docMk/>
            <pc:sldMk cId="3583198594" sldId="1468"/>
            <ac:spMk id="3" creationId="{5F83C25E-71C8-0057-D269-77F6987AD1D0}"/>
          </ac:spMkLst>
        </pc:spChg>
      </pc:sldChg>
      <pc:sldChg chg="modSp mod">
        <pc:chgData name="Paulin Djomo Metanhi" userId="88a4ee1d-8aa9-4c0e-956a-b02285552881" providerId="ADAL" clId="{59894A95-0312-4A61-8E41-C00EB4B5A976}" dt="2024-05-20T15:23:34.936" v="555" actId="20577"/>
        <pc:sldMkLst>
          <pc:docMk/>
          <pc:sldMk cId="3885396591" sldId="1507"/>
        </pc:sldMkLst>
        <pc:spChg chg="mod">
          <ac:chgData name="Paulin Djomo Metanhi" userId="88a4ee1d-8aa9-4c0e-956a-b02285552881" providerId="ADAL" clId="{59894A95-0312-4A61-8E41-C00EB4B5A976}" dt="2024-05-20T15:23:34.936" v="555" actId="20577"/>
          <ac:spMkLst>
            <pc:docMk/>
            <pc:sldMk cId="3885396591" sldId="1507"/>
            <ac:spMk id="4" creationId="{C2E48B15-F286-F748-3E2D-D1F0F3BDA80C}"/>
          </ac:spMkLst>
        </pc:spChg>
      </pc:sldChg>
      <pc:sldChg chg="modSp mod">
        <pc:chgData name="Paulin Djomo Metanhi" userId="88a4ee1d-8aa9-4c0e-956a-b02285552881" providerId="ADAL" clId="{59894A95-0312-4A61-8E41-C00EB4B5A976}" dt="2024-05-20T15:30:34.708" v="741" actId="20577"/>
        <pc:sldMkLst>
          <pc:docMk/>
          <pc:sldMk cId="569230466" sldId="1508"/>
        </pc:sldMkLst>
        <pc:spChg chg="mod">
          <ac:chgData name="Paulin Djomo Metanhi" userId="88a4ee1d-8aa9-4c0e-956a-b02285552881" providerId="ADAL" clId="{59894A95-0312-4A61-8E41-C00EB4B5A976}" dt="2024-05-20T14:36:47.793" v="3"/>
          <ac:spMkLst>
            <pc:docMk/>
            <pc:sldMk cId="569230466" sldId="1508"/>
            <ac:spMk id="7" creationId="{EDAC5C64-611A-CE13-0407-862F58518761}"/>
          </ac:spMkLst>
        </pc:spChg>
        <pc:spChg chg="mod">
          <ac:chgData name="Paulin Djomo Metanhi" userId="88a4ee1d-8aa9-4c0e-956a-b02285552881" providerId="ADAL" clId="{59894A95-0312-4A61-8E41-C00EB4B5A976}" dt="2024-05-20T15:30:34.708" v="741" actId="20577"/>
          <ac:spMkLst>
            <pc:docMk/>
            <pc:sldMk cId="569230466" sldId="1508"/>
            <ac:spMk id="25" creationId="{BF92F7D8-35EC-4DC2-2CE4-31958438DE9C}"/>
          </ac:spMkLst>
        </pc:spChg>
      </pc:sldChg>
      <pc:sldChg chg="modSp mod">
        <pc:chgData name="Paulin Djomo Metanhi" userId="88a4ee1d-8aa9-4c0e-956a-b02285552881" providerId="ADAL" clId="{59894A95-0312-4A61-8E41-C00EB4B5A976}" dt="2024-05-20T15:25:38.686" v="618" actId="20577"/>
        <pc:sldMkLst>
          <pc:docMk/>
          <pc:sldMk cId="1800840483" sldId="1510"/>
        </pc:sldMkLst>
        <pc:spChg chg="mod">
          <ac:chgData name="Paulin Djomo Metanhi" userId="88a4ee1d-8aa9-4c0e-956a-b02285552881" providerId="ADAL" clId="{59894A95-0312-4A61-8E41-C00EB4B5A976}" dt="2024-05-20T15:25:38.686" v="618" actId="20577"/>
          <ac:spMkLst>
            <pc:docMk/>
            <pc:sldMk cId="1800840483" sldId="1510"/>
            <ac:spMk id="6" creationId="{E2B8B8D8-2716-E8BB-08F8-70D158291824}"/>
          </ac:spMkLst>
        </pc:spChg>
        <pc:spChg chg="mod">
          <ac:chgData name="Paulin Djomo Metanhi" userId="88a4ee1d-8aa9-4c0e-956a-b02285552881" providerId="ADAL" clId="{59894A95-0312-4A61-8E41-C00EB4B5A976}" dt="2024-05-20T15:24:37.089" v="586" actId="20577"/>
          <ac:spMkLst>
            <pc:docMk/>
            <pc:sldMk cId="1800840483" sldId="1510"/>
            <ac:spMk id="8" creationId="{8FCC7649-3248-AC08-EF9C-5CE7D4666B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78A66-4D73-4CC5-B99D-7CD289AFE2EA}" type="datetimeFigureOut">
              <a:rPr lang="en-UG" smtClean="0"/>
              <a:t>20/05/2024</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00A19-1EE4-4193-8A92-2F98A5257636}" type="slidenum">
              <a:rPr lang="en-UG" smtClean="0"/>
              <a:t>‹#›</a:t>
            </a:fld>
            <a:endParaRPr lang="en-UG"/>
          </a:p>
        </p:txBody>
      </p:sp>
    </p:spTree>
    <p:extLst>
      <p:ext uri="{BB962C8B-B14F-4D97-AF65-F5344CB8AC3E}">
        <p14:creationId xmlns:p14="http://schemas.microsoft.com/office/powerpoint/2010/main" val="186452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272457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3FF1-81CB-3750-F3B9-7D9663F00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F370E-DCED-79EF-2AAF-6FE26CAF4D1D}"/>
              </a:ext>
            </a:extLst>
          </p:cNvPr>
          <p:cNvSpPr>
            <a:spLocks noGrp="1" noRot="1" noChangeAspect="1"/>
          </p:cNvSpPr>
          <p:nvPr>
            <p:ph type="sldImg"/>
          </p:nvPr>
        </p:nvSpPr>
        <p:spPr>
          <a:xfrm>
            <a:off x="407988" y="698500"/>
            <a:ext cx="6194425" cy="3484563"/>
          </a:xfrm>
        </p:spPr>
      </p:sp>
      <p:sp>
        <p:nvSpPr>
          <p:cNvPr id="3" name="Notes Placeholder 2">
            <a:extLst>
              <a:ext uri="{FF2B5EF4-FFF2-40B4-BE49-F238E27FC236}">
                <a16:creationId xmlns:a16="http://schemas.microsoft.com/office/drawing/2014/main" id="{C257AB2E-A6A1-9CDC-47DF-CFBF8ED461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D77E30-1257-C3B1-14F8-6857A2AEEE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863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194A-D94C-90A5-F934-1944BA18A1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62D6E803-DF9E-7580-662B-864172ABC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C3BA983D-37EE-12EA-0F98-B6F953E6DA2A}"/>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5" name="Footer Placeholder 4">
            <a:extLst>
              <a:ext uri="{FF2B5EF4-FFF2-40B4-BE49-F238E27FC236}">
                <a16:creationId xmlns:a16="http://schemas.microsoft.com/office/drawing/2014/main" id="{8F9090E2-E3D8-FB65-CD0E-ADCA9373698B}"/>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C4D6714-2AB4-693B-F172-9AAA75EDF2DC}"/>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97723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CFBD-645D-AE49-5969-DEF9E37635CF}"/>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5638B668-0E56-C3E6-9650-547A0B7CF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B838713-C244-30C9-1FA8-ECDF8DB6A976}"/>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5" name="Footer Placeholder 4">
            <a:extLst>
              <a:ext uri="{FF2B5EF4-FFF2-40B4-BE49-F238E27FC236}">
                <a16:creationId xmlns:a16="http://schemas.microsoft.com/office/drawing/2014/main" id="{42C0E540-ECA9-B608-BD13-6E0D3AC0FBCA}"/>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D2DC3326-DBFD-331C-30FE-41436AC8940E}"/>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46350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D8BD1E-8F4A-A1E4-9432-D2F5365C02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E74BF666-88F5-79E7-1962-397280DC77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669031BF-AA57-6FCC-DF08-0AC4ACBC136E}"/>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5" name="Footer Placeholder 4">
            <a:extLst>
              <a:ext uri="{FF2B5EF4-FFF2-40B4-BE49-F238E27FC236}">
                <a16:creationId xmlns:a16="http://schemas.microsoft.com/office/drawing/2014/main" id="{7FB06CED-9936-4BC7-539F-88ABD70DDD5C}"/>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93B5AE0-606C-8627-4335-C0DD222C2396}"/>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201632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C22D3D-D0A2-13A5-D52A-14DB644772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488" y="-4"/>
            <a:ext cx="12190512" cy="6857163"/>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E7BC4608-B0F1-9FD9-9172-C277456D2BE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 r="81195"/>
          <a:stretch/>
        </p:blipFill>
        <p:spPr>
          <a:xfrm>
            <a:off x="695325" y="432210"/>
            <a:ext cx="664850" cy="581744"/>
          </a:xfrm>
          <a:prstGeom prst="rect">
            <a:avLst/>
          </a:prstGeom>
        </p:spPr>
      </p:pic>
      <p:pic>
        <p:nvPicPr>
          <p:cNvPr id="4" name="Picture 3">
            <a:extLst>
              <a:ext uri="{FF2B5EF4-FFF2-40B4-BE49-F238E27FC236}">
                <a16:creationId xmlns:a16="http://schemas.microsoft.com/office/drawing/2014/main" id="{01C4A456-06FD-9C32-9BD6-94A20E22357B}"/>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509204" y="384585"/>
            <a:ext cx="2343705" cy="797534"/>
          </a:xfrm>
          <a:prstGeom prst="rect">
            <a:avLst/>
          </a:prstGeom>
        </p:spPr>
      </p:pic>
      <p:sp>
        <p:nvSpPr>
          <p:cNvPr id="10" name="Subtitle 2">
            <a:extLst>
              <a:ext uri="{FF2B5EF4-FFF2-40B4-BE49-F238E27FC236}">
                <a16:creationId xmlns:a16="http://schemas.microsoft.com/office/drawing/2014/main" id="{228C399B-3588-3753-FF22-7FC4B2B4B441}"/>
              </a:ext>
            </a:extLst>
          </p:cNvPr>
          <p:cNvSpPr>
            <a:spLocks noGrp="1"/>
          </p:cNvSpPr>
          <p:nvPr>
            <p:ph type="subTitle" idx="1" hasCustomPrompt="1"/>
          </p:nvPr>
        </p:nvSpPr>
        <p:spPr bwMode="gray">
          <a:xfrm>
            <a:off x="455695" y="1552258"/>
            <a:ext cx="6400799" cy="1554917"/>
          </a:xfrm>
          <a:prstGeom prst="rect">
            <a:avLst/>
          </a:prstGeom>
        </p:spPr>
        <p:txBody>
          <a:bodyPr lIns="45720" tIns="45720" rIns="45720" bIns="45720" anchor="b" anchorCtr="0">
            <a:noAutofit/>
          </a:bodyPr>
          <a:lstStyle>
            <a:lvl1pPr marL="0" indent="0" algn="l">
              <a:lnSpc>
                <a:spcPct val="100000"/>
              </a:lnSpc>
              <a:spcAft>
                <a:spcPts val="0"/>
              </a:spcAft>
              <a:buNone/>
              <a:defRPr sz="36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3600" b="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p:txBody>
      </p:sp>
      <p:sp>
        <p:nvSpPr>
          <p:cNvPr id="11" name="Subtitle 2">
            <a:extLst>
              <a:ext uri="{FF2B5EF4-FFF2-40B4-BE49-F238E27FC236}">
                <a16:creationId xmlns:a16="http://schemas.microsoft.com/office/drawing/2014/main" id="{D8FCAEAC-432F-519E-E6DC-B48D0BD1051C}"/>
              </a:ext>
            </a:extLst>
          </p:cNvPr>
          <p:cNvSpPr txBox="1">
            <a:spLocks/>
          </p:cNvSpPr>
          <p:nvPr userDrawn="1"/>
        </p:nvSpPr>
        <p:spPr bwMode="gray">
          <a:xfrm>
            <a:off x="455695" y="3250034"/>
            <a:ext cx="5718009" cy="129145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SzPct val="100000"/>
              <a:buFont typeface="Arial" panose="020B0604020202020204" pitchFamily="34" charset="0"/>
              <a:buNone/>
              <a:defRPr sz="3600" b="1"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lang="en-US" sz="3600" b="0" kern="1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0" indent="0" algn="l" defTabSz="914400" rtl="0" eaLnBrk="1" latinLnBrk="0" hangingPunct="1">
              <a:spcBef>
                <a:spcPts val="0"/>
              </a:spcBef>
              <a:spcAft>
                <a:spcPts val="0"/>
              </a:spcAft>
              <a:buClrTx/>
              <a:buSzPct val="100000"/>
              <a:buFont typeface="Arial" panose="020B0604020202020204" pitchFamily="34" charset="0"/>
              <a:buNone/>
              <a:defRPr lang="en-US" sz="1600" kern="1200">
                <a:solidFill>
                  <a:schemeClr val="bg1"/>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600" kern="1200" baseline="0">
                <a:solidFill>
                  <a:schemeClr val="tx1"/>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600" kern="1200" baseline="0">
                <a:solidFill>
                  <a:schemeClr val="tx1"/>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600" kern="1200">
                <a:solidFill>
                  <a:schemeClr val="tx1"/>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9pPr>
          </a:lstStyle>
          <a:p>
            <a:pPr lvl="1">
              <a:defRPr/>
            </a:pPr>
            <a:endParaRPr lang="en-US" sz="2400" i="1" dirty="0"/>
          </a:p>
        </p:txBody>
      </p:sp>
      <p:sp>
        <p:nvSpPr>
          <p:cNvPr id="13" name="Text Placeholder 4">
            <a:extLst>
              <a:ext uri="{FF2B5EF4-FFF2-40B4-BE49-F238E27FC236}">
                <a16:creationId xmlns:a16="http://schemas.microsoft.com/office/drawing/2014/main" id="{66441674-880B-5DAD-1FA4-229885DB834A}"/>
              </a:ext>
            </a:extLst>
          </p:cNvPr>
          <p:cNvSpPr>
            <a:spLocks noGrp="1"/>
          </p:cNvSpPr>
          <p:nvPr>
            <p:ph type="body" sz="quarter" idx="10" hasCustomPrompt="1"/>
          </p:nvPr>
        </p:nvSpPr>
        <p:spPr>
          <a:xfrm>
            <a:off x="455695" y="3305261"/>
            <a:ext cx="5465711" cy="1124695"/>
          </a:xfrm>
          <a:prstGeom prst="rect">
            <a:avLst/>
          </a:prstGeom>
        </p:spPr>
        <p:txBody>
          <a:bodyPr lIns="45720" rIns="45720"/>
          <a:lstStyle>
            <a:lvl1pPr>
              <a:spcAft>
                <a:spcPts val="0"/>
              </a:spcAft>
              <a:defRPr sz="2400" i="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Name,</a:t>
            </a:r>
          </a:p>
          <a:p>
            <a:pPr lvl="0"/>
            <a:r>
              <a:rPr lang="en-US" noProof="0" dirty="0"/>
              <a:t>Unit/Service Line, RSCE</a:t>
            </a:r>
          </a:p>
        </p:txBody>
      </p:sp>
      <p:sp>
        <p:nvSpPr>
          <p:cNvPr id="14" name="Text Placeholder 4">
            <a:extLst>
              <a:ext uri="{FF2B5EF4-FFF2-40B4-BE49-F238E27FC236}">
                <a16:creationId xmlns:a16="http://schemas.microsoft.com/office/drawing/2014/main" id="{0D40FF23-B389-9A43-71AD-F4C7860AA2FB}"/>
              </a:ext>
            </a:extLst>
          </p:cNvPr>
          <p:cNvSpPr>
            <a:spLocks noGrp="1"/>
          </p:cNvSpPr>
          <p:nvPr>
            <p:ph type="body" sz="quarter" idx="11" hasCustomPrompt="1"/>
          </p:nvPr>
        </p:nvSpPr>
        <p:spPr>
          <a:xfrm>
            <a:off x="455694" y="4541485"/>
            <a:ext cx="4941929" cy="350112"/>
          </a:xfrm>
          <a:prstGeom prst="rect">
            <a:avLst/>
          </a:prstGeom>
        </p:spPr>
        <p:txBody>
          <a:bodyPr lIns="45720" rIns="45720"/>
          <a:lstStyle>
            <a:lvl1pPr>
              <a:spcAft>
                <a:spcPts val="0"/>
              </a:spcAft>
              <a:defRPr sz="1800" i="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Date</a:t>
            </a:r>
          </a:p>
        </p:txBody>
      </p:sp>
    </p:spTree>
    <p:extLst>
      <p:ext uri="{BB962C8B-B14F-4D97-AF65-F5344CB8AC3E}">
        <p14:creationId xmlns:p14="http://schemas.microsoft.com/office/powerpoint/2010/main" val="11822969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142E6E-66F2-424A-3678-6A9F52DDF5E8}"/>
              </a:ext>
            </a:extLst>
          </p:cNvPr>
          <p:cNvSpPr>
            <a:spLocks noGrp="1"/>
          </p:cNvSpPr>
          <p:nvPr>
            <p:ph type="ftr" sz="quarter" idx="3"/>
          </p:nvPr>
        </p:nvSpPr>
        <p:spPr>
          <a:xfrm>
            <a:off x="7310056" y="6492877"/>
            <a:ext cx="4266425" cy="228604"/>
          </a:xfrm>
          <a:prstGeom prst="rect">
            <a:avLst/>
          </a:prstGeom>
        </p:spPr>
        <p:txBody>
          <a:bodyPr vert="horz" wrap="square" lIns="0" tIns="0" rIns="0" bIns="0" rtlCol="0" anchor="ctr">
            <a:noAutofit/>
          </a:bodyPr>
          <a:lstStyle>
            <a:lvl1pPr algn="r">
              <a:defRPr sz="700">
                <a:solidFill>
                  <a:srgbClr val="002060"/>
                </a:solidFill>
                <a:latin typeface="Calibri" panose="020F0502020204030204" pitchFamily="34" charset="0"/>
                <a:ea typeface="Calibri" panose="020F0502020204030204" pitchFamily="34" charset="0"/>
                <a:cs typeface="Calibri" panose="020F0502020204030204" pitchFamily="34" charset="0"/>
              </a:defRPr>
            </a:lvl1pPr>
          </a:lstStyle>
          <a:p>
            <a:r>
              <a:rPr lang="en-US"/>
              <a:t>CHRO User Group Meeting | April 2024 </a:t>
            </a:r>
            <a:endParaRPr lang="en-GB" dirty="0"/>
          </a:p>
        </p:txBody>
      </p:sp>
      <p:sp>
        <p:nvSpPr>
          <p:cNvPr id="5" name="TextBox 4">
            <a:extLst>
              <a:ext uri="{FF2B5EF4-FFF2-40B4-BE49-F238E27FC236}">
                <a16:creationId xmlns:a16="http://schemas.microsoft.com/office/drawing/2014/main" id="{E9CE0A84-2E70-E77E-649E-C69303A36712}"/>
              </a:ext>
            </a:extLst>
          </p:cNvPr>
          <p:cNvSpPr txBox="1"/>
          <p:nvPr userDrawn="1"/>
        </p:nvSpPr>
        <p:spPr>
          <a:xfrm>
            <a:off x="11656380" y="6492877"/>
            <a:ext cx="268197" cy="228604"/>
          </a:xfrm>
          <a:prstGeom prst="rect">
            <a:avLst/>
          </a:prstGeom>
          <a:noFill/>
        </p:spPr>
        <p:txBody>
          <a:bodyPr wrap="square" lIns="0" tIns="0" rIns="0" bIns="0" rtlCol="0" anchor="ctr">
            <a:noAutofit/>
          </a:bodyPr>
          <a:lstStyle/>
          <a:p>
            <a:pPr marL="0" indent="0" algn="r">
              <a:spcBef>
                <a:spcPts val="600"/>
              </a:spcBef>
              <a:buSzPct val="100000"/>
              <a:buFont typeface="Arial"/>
              <a:buNone/>
            </a:pPr>
            <a:fld id="{C58DF478-B544-4ED8-9ED4-6A2648E2D233}" type="slidenum">
              <a:rPr lang="en-US" sz="700" noProof="0" smtClean="0">
                <a:solidFill>
                  <a:srgbClr val="002060"/>
                </a:solidFill>
                <a:latin typeface="Calibri" panose="020F0502020204030204" pitchFamily="34" charset="0"/>
                <a:ea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700" noProof="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BBB5C148-49C6-0422-5B1C-6FBA63FB998C}"/>
              </a:ext>
            </a:extLst>
          </p:cNvPr>
          <p:cNvGrpSpPr/>
          <p:nvPr userDrawn="1"/>
        </p:nvGrpSpPr>
        <p:grpSpPr>
          <a:xfrm flipH="1">
            <a:off x="0" y="-3109"/>
            <a:ext cx="12191998" cy="768805"/>
            <a:chOff x="2" y="-3109"/>
            <a:chExt cx="12191998" cy="768805"/>
          </a:xfrm>
        </p:grpSpPr>
        <p:grpSp>
          <p:nvGrpSpPr>
            <p:cNvPr id="15" name="Group 14">
              <a:extLst>
                <a:ext uri="{FF2B5EF4-FFF2-40B4-BE49-F238E27FC236}">
                  <a16:creationId xmlns:a16="http://schemas.microsoft.com/office/drawing/2014/main" id="{701ED7B3-AA56-F2B4-C8EE-903A4F1B7828}"/>
                </a:ext>
              </a:extLst>
            </p:cNvPr>
            <p:cNvGrpSpPr/>
            <p:nvPr userDrawn="1"/>
          </p:nvGrpSpPr>
          <p:grpSpPr>
            <a:xfrm>
              <a:off x="2" y="-3109"/>
              <a:ext cx="12191997" cy="734629"/>
              <a:chOff x="2" y="-3109"/>
              <a:chExt cx="12191997" cy="734629"/>
            </a:xfrm>
          </p:grpSpPr>
          <p:sp>
            <p:nvSpPr>
              <p:cNvPr id="9" name="Rectangle 8">
                <a:extLst>
                  <a:ext uri="{FF2B5EF4-FFF2-40B4-BE49-F238E27FC236}">
                    <a16:creationId xmlns:a16="http://schemas.microsoft.com/office/drawing/2014/main" id="{CE63E096-D1DF-D68A-1FB0-3D17D31CF663}"/>
                  </a:ext>
                </a:extLst>
              </p:cNvPr>
              <p:cNvSpPr/>
              <p:nvPr userDrawn="1"/>
            </p:nvSpPr>
            <p:spPr>
              <a:xfrm rot="10800000">
                <a:off x="3990109" y="-3109"/>
                <a:ext cx="8201890" cy="731520"/>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D3332AF-1034-5BEA-0BFB-FFAB9CAA07A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279" t="1569" r="844" b="79214"/>
              <a:stretch/>
            </p:blipFill>
            <p:spPr bwMode="auto">
              <a:xfrm>
                <a:off x="2" y="0"/>
                <a:ext cx="3990108" cy="731520"/>
              </a:xfrm>
              <a:prstGeom prst="rect">
                <a:avLst/>
              </a:prstGeom>
              <a:ln>
                <a:noFill/>
              </a:ln>
              <a:extLst>
                <a:ext uri="{53640926-AAD7-44D8-BBD7-CCE9431645EC}">
                  <a14:shadowObscured xmlns:a14="http://schemas.microsoft.com/office/drawing/2010/main"/>
                </a:ext>
              </a:extLst>
            </p:spPr>
          </p:pic>
        </p:grpSp>
        <p:sp>
          <p:nvSpPr>
            <p:cNvPr id="8" name="Title 1">
              <a:extLst>
                <a:ext uri="{FF2B5EF4-FFF2-40B4-BE49-F238E27FC236}">
                  <a16:creationId xmlns:a16="http://schemas.microsoft.com/office/drawing/2014/main" id="{B87DFF98-E6CA-5F1E-AF3E-514C572366F1}"/>
                </a:ext>
              </a:extLst>
            </p:cNvPr>
            <p:cNvSpPr txBox="1">
              <a:spLocks/>
            </p:cNvSpPr>
            <p:nvPr userDrawn="1"/>
          </p:nvSpPr>
          <p:spPr>
            <a:xfrm>
              <a:off x="2" y="719977"/>
              <a:ext cx="12191998" cy="45719"/>
            </a:xfrm>
            <a:prstGeom prst="rect">
              <a:avLst/>
            </a:prstGeom>
            <a:solidFill>
              <a:srgbClr val="468CC8"/>
            </a:solidFill>
          </p:spPr>
          <p:txBody>
            <a:bodyPr vert="horz" lIns="91440" tIns="45720" rIns="91440" bIns="45720" rtlCol="0" anchor="ctr">
              <a:noAutofit/>
            </a:bodyPr>
            <a:lstStyle>
              <a:lvl1pPr algn="l" defTabSz="914400" rtl="0" eaLnBrk="1" latinLnBrk="0" hangingPunct="1">
                <a:spcBef>
                  <a:spcPct val="0"/>
                </a:spcBef>
                <a:buNone/>
                <a:defRPr lang="en-US" sz="2600" b="1" kern="1200" dirty="0">
                  <a:solidFill>
                    <a:schemeClr val="tx1"/>
                  </a:solidFill>
                  <a:latin typeface="+mj-lt"/>
                  <a:ea typeface="+mj-ea"/>
                  <a:cs typeface="+mj-cs"/>
                </a:defRPr>
              </a:lvl1pPr>
            </a:lstStyle>
            <a:p>
              <a:endParaRPr lang="en-US" sz="2113" dirty="0"/>
            </a:p>
          </p:txBody>
        </p:sp>
      </p:grpSp>
      <p:sp>
        <p:nvSpPr>
          <p:cNvPr id="14" name="Title 1">
            <a:extLst>
              <a:ext uri="{FF2B5EF4-FFF2-40B4-BE49-F238E27FC236}">
                <a16:creationId xmlns:a16="http://schemas.microsoft.com/office/drawing/2014/main" id="{E46D4799-482B-91D6-5B00-8521E78621B3}"/>
              </a:ext>
            </a:extLst>
          </p:cNvPr>
          <p:cNvSpPr>
            <a:spLocks noGrp="1"/>
          </p:cNvSpPr>
          <p:nvPr>
            <p:ph type="title"/>
          </p:nvPr>
        </p:nvSpPr>
        <p:spPr>
          <a:xfrm>
            <a:off x="267423" y="62144"/>
            <a:ext cx="8914677" cy="592586"/>
          </a:xfrm>
          <a:prstGeom prst="rect">
            <a:avLst/>
          </a:prstGeom>
        </p:spPr>
        <p:txBody>
          <a:bodyPr lIns="0" rIns="45720" bIns="45720" anchor="ctr">
            <a:noAutofit/>
          </a:bodyPr>
          <a:lstStyle>
            <a:lvl1pPr>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a:t>
            </a:r>
          </a:p>
        </p:txBody>
      </p:sp>
      <p:pic>
        <p:nvPicPr>
          <p:cNvPr id="2" name="Picture 1">
            <a:extLst>
              <a:ext uri="{FF2B5EF4-FFF2-40B4-BE49-F238E27FC236}">
                <a16:creationId xmlns:a16="http://schemas.microsoft.com/office/drawing/2014/main" id="{66959D01-CDA4-9365-8B1F-E661510EE24A}"/>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696500" y="194067"/>
            <a:ext cx="1182458" cy="402375"/>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6460ECC0-2F9C-68D4-E0B2-34561C029D1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 r="81195"/>
          <a:stretch/>
        </p:blipFill>
        <p:spPr>
          <a:xfrm>
            <a:off x="9277349" y="203592"/>
            <a:ext cx="392035" cy="343031"/>
          </a:xfrm>
          <a:prstGeom prst="rect">
            <a:avLst/>
          </a:prstGeom>
        </p:spPr>
      </p:pic>
    </p:spTree>
    <p:extLst>
      <p:ext uri="{BB962C8B-B14F-4D97-AF65-F5344CB8AC3E}">
        <p14:creationId xmlns:p14="http://schemas.microsoft.com/office/powerpoint/2010/main" val="108725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63F-39E6-54A8-3704-9E89DD38F230}"/>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B1D2F656-7183-7E5A-19BE-3398B46A8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E18E5460-F98D-AC7B-89AF-9A3EE9013E48}"/>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5" name="Footer Placeholder 4">
            <a:extLst>
              <a:ext uri="{FF2B5EF4-FFF2-40B4-BE49-F238E27FC236}">
                <a16:creationId xmlns:a16="http://schemas.microsoft.com/office/drawing/2014/main" id="{B716BA3D-D261-956B-1EFE-D4BA84F5F8EA}"/>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D463A328-35F1-D1EF-5BAC-E338E9B3BD47}"/>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193982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95DD-12E6-B7CB-FCAB-994989755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1B70629F-D568-3ACF-0A10-404465297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80180D-CF88-0532-1B96-744A48169CA4}"/>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5" name="Footer Placeholder 4">
            <a:extLst>
              <a:ext uri="{FF2B5EF4-FFF2-40B4-BE49-F238E27FC236}">
                <a16:creationId xmlns:a16="http://schemas.microsoft.com/office/drawing/2014/main" id="{82F338BB-3E27-2790-8D82-695B31551D60}"/>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5209A3BD-68ED-9C50-6C2D-76098C2F06E5}"/>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242058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22F3-A597-8509-15EE-8C270A045415}"/>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A8585D6C-C133-BF24-4442-75E7FCAC1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21BF5093-C555-917B-2CC5-1F1AB9E398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70DC73FE-8BCB-DE66-C492-32E77E6F464C}"/>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6" name="Footer Placeholder 5">
            <a:extLst>
              <a:ext uri="{FF2B5EF4-FFF2-40B4-BE49-F238E27FC236}">
                <a16:creationId xmlns:a16="http://schemas.microsoft.com/office/drawing/2014/main" id="{80FE6848-0A20-6279-3A6E-4EDE70A4A32F}"/>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282D90EB-5AAF-E2D9-A189-C78902F756DD}"/>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176199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D523-C849-342D-C679-290B7A421EBC}"/>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8F506A9E-65FE-1EB7-77A5-FC444E89C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75B80C-5089-1229-F69C-7CFE4E1C8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CC12D65A-AD47-9EB0-00C6-7A2E5D771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2FE442-D3C1-BD5D-F3ED-62187B74F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7ED961C1-648D-4BB4-4AC5-B0D684AB3ADC}"/>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8" name="Footer Placeholder 7">
            <a:extLst>
              <a:ext uri="{FF2B5EF4-FFF2-40B4-BE49-F238E27FC236}">
                <a16:creationId xmlns:a16="http://schemas.microsoft.com/office/drawing/2014/main" id="{56FBEE2F-A0D8-9549-A5A5-6E9071AD0B29}"/>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94AF1DE9-DE14-4E67-AE36-F1D0C3D1487C}"/>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230565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F6DB-B4A5-2397-98E5-4BF11E4FD950}"/>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6DAFAC7C-8FED-8FA2-A33F-A6591F1ABCA8}"/>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4" name="Footer Placeholder 3">
            <a:extLst>
              <a:ext uri="{FF2B5EF4-FFF2-40B4-BE49-F238E27FC236}">
                <a16:creationId xmlns:a16="http://schemas.microsoft.com/office/drawing/2014/main" id="{04562518-301B-0FAF-2C76-A8D25334D03E}"/>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99DA0CD9-D428-FC07-3C1E-9026CCE0667C}"/>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219732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7008E-70B8-D990-1715-71D5A62C7E4B}"/>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3" name="Footer Placeholder 2">
            <a:extLst>
              <a:ext uri="{FF2B5EF4-FFF2-40B4-BE49-F238E27FC236}">
                <a16:creationId xmlns:a16="http://schemas.microsoft.com/office/drawing/2014/main" id="{B8C7B6FE-CC08-7341-6E04-6241ACAA6447}"/>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F66E0722-9A22-E90C-F542-07B877973EBB}"/>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117638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DC3B-1B76-695E-253D-03D8EC61C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65614D3D-1DFB-ABAF-5DD4-483E60557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8697E79F-6825-F2D1-552C-23A85FF07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ACD7D-EE01-606C-DC66-0C97A0DD94E3}"/>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6" name="Footer Placeholder 5">
            <a:extLst>
              <a:ext uri="{FF2B5EF4-FFF2-40B4-BE49-F238E27FC236}">
                <a16:creationId xmlns:a16="http://schemas.microsoft.com/office/drawing/2014/main" id="{687A6713-F0D1-37CA-EBC2-AA4A37A72206}"/>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9DFFA54-6E14-1FD4-48CF-1AB70DFBCDA5}"/>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11509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21F7-D9F4-E89F-4A0D-C08E8F4E9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C0587801-9EC0-AED0-99A1-5E7571540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4D576B36-13A5-9402-55F8-F2163F182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C1E6A-649E-4999-CAE3-D214AE4AFDE7}"/>
              </a:ext>
            </a:extLst>
          </p:cNvPr>
          <p:cNvSpPr>
            <a:spLocks noGrp="1"/>
          </p:cNvSpPr>
          <p:nvPr>
            <p:ph type="dt" sz="half" idx="10"/>
          </p:nvPr>
        </p:nvSpPr>
        <p:spPr/>
        <p:txBody>
          <a:bodyPr/>
          <a:lstStyle/>
          <a:p>
            <a:fld id="{3B141829-CE0C-4AFF-B6A9-C9869D37C45B}" type="datetimeFigureOut">
              <a:rPr lang="en-UG" smtClean="0"/>
              <a:t>20/05/2024</a:t>
            </a:fld>
            <a:endParaRPr lang="en-UG"/>
          </a:p>
        </p:txBody>
      </p:sp>
      <p:sp>
        <p:nvSpPr>
          <p:cNvPr id="6" name="Footer Placeholder 5">
            <a:extLst>
              <a:ext uri="{FF2B5EF4-FFF2-40B4-BE49-F238E27FC236}">
                <a16:creationId xmlns:a16="http://schemas.microsoft.com/office/drawing/2014/main" id="{D3D36A6A-EC2D-F99D-3AF1-448906BDCE4B}"/>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FEAC206C-E26C-8A7D-07AB-3730C579F72C}"/>
              </a:ext>
            </a:extLst>
          </p:cNvPr>
          <p:cNvSpPr>
            <a:spLocks noGrp="1"/>
          </p:cNvSpPr>
          <p:nvPr>
            <p:ph type="sldNum" sz="quarter" idx="12"/>
          </p:nvPr>
        </p:nvSpPr>
        <p:spPr/>
        <p:txBody>
          <a:bodyPr/>
          <a:lstStyle/>
          <a:p>
            <a:fld id="{48CF405D-565D-45B0-B7F7-4F57B9E090A7}" type="slidenum">
              <a:rPr lang="en-UG" smtClean="0"/>
              <a:t>‹#›</a:t>
            </a:fld>
            <a:endParaRPr lang="en-UG"/>
          </a:p>
        </p:txBody>
      </p:sp>
    </p:spTree>
    <p:extLst>
      <p:ext uri="{BB962C8B-B14F-4D97-AF65-F5344CB8AC3E}">
        <p14:creationId xmlns:p14="http://schemas.microsoft.com/office/powerpoint/2010/main" val="9064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6CA14-657E-C791-EB0D-11A646FEB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609D1634-4839-F1BA-7467-C0620DECA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47A17C8F-63CA-EEC3-8F18-F36A648C9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41829-CE0C-4AFF-B6A9-C9869D37C45B}" type="datetimeFigureOut">
              <a:rPr lang="en-UG" smtClean="0"/>
              <a:t>20/05/2024</a:t>
            </a:fld>
            <a:endParaRPr lang="en-UG"/>
          </a:p>
        </p:txBody>
      </p:sp>
      <p:sp>
        <p:nvSpPr>
          <p:cNvPr id="5" name="Footer Placeholder 4">
            <a:extLst>
              <a:ext uri="{FF2B5EF4-FFF2-40B4-BE49-F238E27FC236}">
                <a16:creationId xmlns:a16="http://schemas.microsoft.com/office/drawing/2014/main" id="{5C9F543C-EF5F-4D1A-DDBA-0759AEDF7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6FE9C1ED-2689-B34F-F61E-C9E2E2265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F405D-565D-45B0-B7F7-4F57B9E090A7}" type="slidenum">
              <a:rPr lang="en-UG" smtClean="0"/>
              <a:t>‹#›</a:t>
            </a:fld>
            <a:endParaRPr lang="en-UG"/>
          </a:p>
        </p:txBody>
      </p:sp>
    </p:spTree>
    <p:extLst>
      <p:ext uri="{BB962C8B-B14F-4D97-AF65-F5344CB8AC3E}">
        <p14:creationId xmlns:p14="http://schemas.microsoft.com/office/powerpoint/2010/main" val="145332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5695" y="1552258"/>
            <a:ext cx="6648490" cy="1554917"/>
          </a:xfrm>
        </p:spPr>
        <p:txBody>
          <a:bodyPr anchor="b"/>
          <a:lstStyle/>
          <a:p>
            <a:r>
              <a:rPr lang="fr-FR" dirty="0">
                <a:effectLst>
                  <a:outerShdw blurRad="38100" dist="38100" dir="2700000" algn="tl">
                    <a:srgbClr val="000000">
                      <a:alpha val="43137"/>
                    </a:srgbClr>
                  </a:outerShdw>
                </a:effectLst>
              </a:rPr>
              <a:t>Formations proposées au RSCE pour le personnel déployé dans les OMP à l’ONU</a:t>
            </a:r>
            <a:endParaRPr lang="fr-FR" sz="1600" dirty="0">
              <a:effectLst>
                <a:outerShdw blurRad="38100" dist="38100" dir="2700000" algn="tl">
                  <a:srgbClr val="000000">
                    <a:alpha val="43137"/>
                  </a:srgbClr>
                </a:outerShdw>
              </a:effectLst>
            </a:endParaRPr>
          </a:p>
        </p:txBody>
      </p:sp>
      <p:sp>
        <p:nvSpPr>
          <p:cNvPr id="19" name="Text Placeholder 18">
            <a:extLst>
              <a:ext uri="{FF2B5EF4-FFF2-40B4-BE49-F238E27FC236}">
                <a16:creationId xmlns:a16="http://schemas.microsoft.com/office/drawing/2014/main" id="{3BD01FC4-4269-24E1-C867-B8A7F6DF399E}"/>
              </a:ext>
            </a:extLst>
          </p:cNvPr>
          <p:cNvSpPr>
            <a:spLocks noGrp="1"/>
          </p:cNvSpPr>
          <p:nvPr>
            <p:ph type="body" sz="quarter" idx="11"/>
          </p:nvPr>
        </p:nvSpPr>
        <p:spPr>
          <a:xfrm>
            <a:off x="490389" y="3396996"/>
            <a:ext cx="5078204" cy="564799"/>
          </a:xfrm>
        </p:spPr>
        <p:txBody>
          <a:bodyPr>
            <a:normAutofit fontScale="77500" lnSpcReduction="20000"/>
          </a:bodyPr>
          <a:lstStyle/>
          <a:p>
            <a:pPr marL="0" indent="0">
              <a:buNone/>
            </a:pPr>
            <a:r>
              <a:rPr lang="fr-FR" dirty="0">
                <a:effectLst>
                  <a:outerShdw blurRad="38100" dist="38100" dir="2700000" algn="tl">
                    <a:srgbClr val="000000">
                      <a:alpha val="43137"/>
                    </a:srgbClr>
                  </a:outerShdw>
                </a:effectLst>
              </a:rPr>
              <a:t>Séminaire de l’Observatoire Boutros-Ghali du maintien de la paix </a:t>
            </a:r>
          </a:p>
          <a:p>
            <a:pPr marL="0" indent="0">
              <a:buNone/>
            </a:pPr>
            <a:r>
              <a:rPr lang="fr-FR" dirty="0">
                <a:effectLst>
                  <a:outerShdw blurRad="38100" dist="38100" dir="2700000" algn="tl">
                    <a:srgbClr val="000000">
                      <a:alpha val="43137"/>
                    </a:srgbClr>
                  </a:outerShdw>
                </a:effectLst>
              </a:rPr>
              <a:t>Mai 2024</a:t>
            </a:r>
          </a:p>
        </p:txBody>
      </p:sp>
      <p:cxnSp>
        <p:nvCxnSpPr>
          <p:cNvPr id="8" name="Straight Connector 7">
            <a:extLst>
              <a:ext uri="{FF2B5EF4-FFF2-40B4-BE49-F238E27FC236}">
                <a16:creationId xmlns:a16="http://schemas.microsoft.com/office/drawing/2014/main" id="{AA602274-9600-CEE1-DA86-92F870D6D500}"/>
              </a:ext>
            </a:extLst>
          </p:cNvPr>
          <p:cNvCxnSpPr/>
          <p:nvPr/>
        </p:nvCxnSpPr>
        <p:spPr>
          <a:xfrm>
            <a:off x="500520" y="3178604"/>
            <a:ext cx="5486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756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F00792-C325-1DCE-F9B6-4A38FA42E346}"/>
              </a:ext>
            </a:extLst>
          </p:cNvPr>
          <p:cNvGrpSpPr/>
          <p:nvPr/>
        </p:nvGrpSpPr>
        <p:grpSpPr>
          <a:xfrm>
            <a:off x="6075982" y="2081848"/>
            <a:ext cx="411480" cy="411480"/>
            <a:chOff x="11015192" y="4484394"/>
            <a:chExt cx="630271" cy="640080"/>
          </a:xfrm>
          <a:solidFill>
            <a:srgbClr val="00B0F0"/>
          </a:solidFill>
        </p:grpSpPr>
        <p:sp>
          <p:nvSpPr>
            <p:cNvPr id="7" name="Rectangle 6">
              <a:extLst>
                <a:ext uri="{FF2B5EF4-FFF2-40B4-BE49-F238E27FC236}">
                  <a16:creationId xmlns:a16="http://schemas.microsoft.com/office/drawing/2014/main" id="{EEB90969-B29F-1281-AEDE-C5652444936E}"/>
                </a:ext>
              </a:extLst>
            </p:cNvPr>
            <p:cNvSpPr>
              <a:spLocks noChangeArrowheads="1"/>
            </p:cNvSpPr>
            <p:nvPr/>
          </p:nvSpPr>
          <p:spPr bwMode="auto">
            <a:xfrm flipH="1">
              <a:off x="11015192" y="4484394"/>
              <a:ext cx="630271" cy="640080"/>
            </a:xfrm>
            <a:prstGeom prst="rect">
              <a:avLst/>
            </a:prstGeom>
            <a:grpFill/>
            <a:ln w="38100" cap="flat" cmpd="sng" algn="ctr">
              <a:noFill/>
              <a:prstDash val="solid"/>
              <a:headEnd/>
              <a:tailEn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wrap="square" lIns="0" tIns="0" rIns="0" bIns="0" anchor="ctr">
              <a:noAutofit/>
            </a:bodyPr>
            <a:lstStyle/>
            <a:p>
              <a:pPr algn="ctr" defTabSz="912813">
                <a:lnSpc>
                  <a:spcPct val="95000"/>
                </a:lnSpc>
                <a:spcBef>
                  <a:spcPct val="0"/>
                </a:spcBef>
                <a:spcAft>
                  <a:spcPct val="37000"/>
                </a:spcAft>
                <a:buSzPct val="75000"/>
                <a:defRPr/>
              </a:pPr>
              <a:endParaRPr lang="en-US" sz="1400" b="1" kern="0" dirty="0">
                <a:solidFill>
                  <a:srgbClr val="0070C0"/>
                </a:solidFill>
              </a:endParaRPr>
            </a:p>
          </p:txBody>
        </p:sp>
        <p:sp>
          <p:nvSpPr>
            <p:cNvPr id="8" name="TextBox 7">
              <a:extLst>
                <a:ext uri="{FF2B5EF4-FFF2-40B4-BE49-F238E27FC236}">
                  <a16:creationId xmlns:a16="http://schemas.microsoft.com/office/drawing/2014/main" id="{0B721E30-DD93-3CC3-EE8C-2977ED9E1A94}"/>
                </a:ext>
              </a:extLst>
            </p:cNvPr>
            <p:cNvSpPr txBox="1"/>
            <p:nvPr/>
          </p:nvSpPr>
          <p:spPr>
            <a:xfrm flipH="1">
              <a:off x="11120237" y="4636868"/>
              <a:ext cx="420181" cy="335135"/>
            </a:xfrm>
            <a:prstGeom prst="rect">
              <a:avLst/>
            </a:prstGeom>
            <a:grpFill/>
          </p:spPr>
          <p:txBody>
            <a:bodyPr wrap="square" lIns="0" tIns="0" rIns="0" bIns="0" rtlCol="0" anchor="ctr">
              <a:spAutoFit/>
            </a:bodyPr>
            <a:lstStyle/>
            <a:p>
              <a:pPr algn="ctr">
                <a:defRPr/>
              </a:pPr>
              <a:r>
                <a:rPr lang="en-US" sz="1400" b="1" dirty="0">
                  <a:solidFill>
                    <a:schemeClr val="bg1"/>
                  </a:solidFill>
                  <a:latin typeface="Verdana"/>
                </a:rPr>
                <a:t>4</a:t>
              </a:r>
            </a:p>
          </p:txBody>
        </p:sp>
      </p:grpSp>
      <p:sp>
        <p:nvSpPr>
          <p:cNvPr id="9" name="Rectangle 8">
            <a:extLst>
              <a:ext uri="{FF2B5EF4-FFF2-40B4-BE49-F238E27FC236}">
                <a16:creationId xmlns:a16="http://schemas.microsoft.com/office/drawing/2014/main" id="{98FA447F-EEE5-7F58-813C-34C2A720B777}"/>
              </a:ext>
            </a:extLst>
          </p:cNvPr>
          <p:cNvSpPr/>
          <p:nvPr/>
        </p:nvSpPr>
        <p:spPr bwMode="gray">
          <a:xfrm flipH="1">
            <a:off x="239062" y="2081848"/>
            <a:ext cx="5682344" cy="411480"/>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72000" rIns="91440" bIns="72000" rtlCol="0" anchor="ctr">
            <a:noAutofit/>
          </a:bodyPr>
          <a:lstStyle/>
          <a:p>
            <a:pPr>
              <a:lnSpc>
                <a:spcPct val="106000"/>
              </a:lnSpc>
              <a:defRPr/>
            </a:pPr>
            <a:r>
              <a:rPr lang="fr-FR" b="1" dirty="0">
                <a:solidFill>
                  <a:schemeClr val="accent1">
                    <a:lumMod val="75000"/>
                  </a:schemeClr>
                </a:solidFill>
              </a:rPr>
              <a:t>Rôle des formations à Entebbe en appui aux Missions</a:t>
            </a:r>
          </a:p>
        </p:txBody>
      </p:sp>
      <p:grpSp>
        <p:nvGrpSpPr>
          <p:cNvPr id="10" name="Group 9">
            <a:extLst>
              <a:ext uri="{FF2B5EF4-FFF2-40B4-BE49-F238E27FC236}">
                <a16:creationId xmlns:a16="http://schemas.microsoft.com/office/drawing/2014/main" id="{BF783C04-FB08-AFE8-76A6-8BF519CC3912}"/>
              </a:ext>
            </a:extLst>
          </p:cNvPr>
          <p:cNvGrpSpPr/>
          <p:nvPr/>
        </p:nvGrpSpPr>
        <p:grpSpPr>
          <a:xfrm>
            <a:off x="6075982" y="1552258"/>
            <a:ext cx="411480" cy="411480"/>
            <a:chOff x="11015192" y="4484394"/>
            <a:chExt cx="630271" cy="640080"/>
          </a:xfrm>
          <a:solidFill>
            <a:srgbClr val="00B0F0"/>
          </a:solidFill>
        </p:grpSpPr>
        <p:sp>
          <p:nvSpPr>
            <p:cNvPr id="11" name="Rectangle 10">
              <a:extLst>
                <a:ext uri="{FF2B5EF4-FFF2-40B4-BE49-F238E27FC236}">
                  <a16:creationId xmlns:a16="http://schemas.microsoft.com/office/drawing/2014/main" id="{D9EC5037-0A9E-322E-6105-F50F69784137}"/>
                </a:ext>
              </a:extLst>
            </p:cNvPr>
            <p:cNvSpPr>
              <a:spLocks noChangeArrowheads="1"/>
            </p:cNvSpPr>
            <p:nvPr/>
          </p:nvSpPr>
          <p:spPr bwMode="auto">
            <a:xfrm flipH="1">
              <a:off x="11015192" y="4484394"/>
              <a:ext cx="630271" cy="640080"/>
            </a:xfrm>
            <a:prstGeom prst="rect">
              <a:avLst/>
            </a:prstGeom>
            <a:grpFill/>
            <a:ln w="38100" cap="flat" cmpd="sng" algn="ctr">
              <a:noFill/>
              <a:prstDash val="solid"/>
              <a:headEnd/>
              <a:tailEn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wrap="square" lIns="0" tIns="0" rIns="0" bIns="0" anchor="ctr">
              <a:noAutofit/>
            </a:bodyPr>
            <a:lstStyle/>
            <a:p>
              <a:pPr algn="ctr" defTabSz="912813">
                <a:lnSpc>
                  <a:spcPct val="95000"/>
                </a:lnSpc>
                <a:spcBef>
                  <a:spcPct val="0"/>
                </a:spcBef>
                <a:spcAft>
                  <a:spcPct val="37000"/>
                </a:spcAft>
                <a:buSzPct val="75000"/>
                <a:defRPr/>
              </a:pPr>
              <a:endParaRPr lang="en-US" sz="1400" b="1" kern="0" dirty="0">
                <a:solidFill>
                  <a:schemeClr val="bg1"/>
                </a:solidFill>
              </a:endParaRPr>
            </a:p>
          </p:txBody>
        </p:sp>
        <p:sp>
          <p:nvSpPr>
            <p:cNvPr id="12" name="TextBox 11">
              <a:extLst>
                <a:ext uri="{FF2B5EF4-FFF2-40B4-BE49-F238E27FC236}">
                  <a16:creationId xmlns:a16="http://schemas.microsoft.com/office/drawing/2014/main" id="{43F44A6C-4A5D-F957-02ED-F8446172FDA4}"/>
                </a:ext>
              </a:extLst>
            </p:cNvPr>
            <p:cNvSpPr txBox="1"/>
            <p:nvPr/>
          </p:nvSpPr>
          <p:spPr>
            <a:xfrm flipH="1">
              <a:off x="11120237" y="4636868"/>
              <a:ext cx="420181" cy="335135"/>
            </a:xfrm>
            <a:prstGeom prst="rect">
              <a:avLst/>
            </a:prstGeom>
            <a:grpFill/>
          </p:spPr>
          <p:txBody>
            <a:bodyPr wrap="square" lIns="0" tIns="0" rIns="0" bIns="0" rtlCol="0" anchor="ctr">
              <a:spAutoFit/>
            </a:bodyPr>
            <a:lstStyle/>
            <a:p>
              <a:pPr algn="ctr">
                <a:defRPr/>
              </a:pPr>
              <a:r>
                <a:rPr lang="en-US" sz="1400" b="1" dirty="0">
                  <a:solidFill>
                    <a:schemeClr val="bg1"/>
                  </a:solidFill>
                  <a:latin typeface="Verdana"/>
                </a:rPr>
                <a:t>3</a:t>
              </a:r>
            </a:p>
          </p:txBody>
        </p:sp>
      </p:grpSp>
      <p:sp>
        <p:nvSpPr>
          <p:cNvPr id="13" name="Rectangle 12">
            <a:extLst>
              <a:ext uri="{FF2B5EF4-FFF2-40B4-BE49-F238E27FC236}">
                <a16:creationId xmlns:a16="http://schemas.microsoft.com/office/drawing/2014/main" id="{A921062A-142A-CF70-2D6C-78431218DB19}"/>
              </a:ext>
            </a:extLst>
          </p:cNvPr>
          <p:cNvSpPr/>
          <p:nvPr/>
        </p:nvSpPr>
        <p:spPr bwMode="gray">
          <a:xfrm flipH="1">
            <a:off x="239062" y="1552234"/>
            <a:ext cx="5682344" cy="411480"/>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72000" rIns="91440" bIns="72000" rtlCol="0" anchor="ctr">
            <a:noAutofit/>
          </a:bodyPr>
          <a:lstStyle/>
          <a:p>
            <a:pPr>
              <a:lnSpc>
                <a:spcPct val="106000"/>
              </a:lnSpc>
              <a:defRPr/>
            </a:pPr>
            <a:r>
              <a:rPr lang="fr-FR" b="1" dirty="0">
                <a:solidFill>
                  <a:schemeClr val="accent1">
                    <a:lumMod val="75000"/>
                  </a:schemeClr>
                </a:solidFill>
              </a:rPr>
              <a:t>Formations proposées au campus de l’ONU à Entebbe</a:t>
            </a:r>
          </a:p>
        </p:txBody>
      </p:sp>
      <p:grpSp>
        <p:nvGrpSpPr>
          <p:cNvPr id="14" name="Group 13">
            <a:extLst>
              <a:ext uri="{FF2B5EF4-FFF2-40B4-BE49-F238E27FC236}">
                <a16:creationId xmlns:a16="http://schemas.microsoft.com/office/drawing/2014/main" id="{A3CF0FD9-E4B6-235F-C773-95E4B1F18546}"/>
              </a:ext>
            </a:extLst>
          </p:cNvPr>
          <p:cNvGrpSpPr/>
          <p:nvPr/>
        </p:nvGrpSpPr>
        <p:grpSpPr>
          <a:xfrm>
            <a:off x="6075982" y="2611438"/>
            <a:ext cx="411480" cy="411480"/>
            <a:chOff x="11015192" y="4484394"/>
            <a:chExt cx="630271" cy="640080"/>
          </a:xfrm>
          <a:solidFill>
            <a:srgbClr val="00B0F0"/>
          </a:solidFill>
        </p:grpSpPr>
        <p:sp>
          <p:nvSpPr>
            <p:cNvPr id="15" name="Rectangle 14">
              <a:extLst>
                <a:ext uri="{FF2B5EF4-FFF2-40B4-BE49-F238E27FC236}">
                  <a16:creationId xmlns:a16="http://schemas.microsoft.com/office/drawing/2014/main" id="{7DC9ABE3-588D-AA6B-C5E2-F663CABA5D9C}"/>
                </a:ext>
              </a:extLst>
            </p:cNvPr>
            <p:cNvSpPr>
              <a:spLocks noChangeArrowheads="1"/>
            </p:cNvSpPr>
            <p:nvPr/>
          </p:nvSpPr>
          <p:spPr bwMode="auto">
            <a:xfrm flipH="1">
              <a:off x="11015192" y="4484394"/>
              <a:ext cx="630271" cy="640080"/>
            </a:xfrm>
            <a:prstGeom prst="rect">
              <a:avLst/>
            </a:prstGeom>
            <a:grpFill/>
            <a:ln w="38100" cap="flat" cmpd="sng" algn="ctr">
              <a:noFill/>
              <a:prstDash val="solid"/>
              <a:headEnd/>
              <a:tailEn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wrap="square" lIns="0" tIns="0" rIns="0" bIns="0" anchor="ctr">
              <a:noAutofit/>
            </a:bodyPr>
            <a:lstStyle/>
            <a:p>
              <a:pPr algn="ctr" defTabSz="912813">
                <a:lnSpc>
                  <a:spcPct val="95000"/>
                </a:lnSpc>
                <a:spcBef>
                  <a:spcPct val="0"/>
                </a:spcBef>
                <a:spcAft>
                  <a:spcPct val="37000"/>
                </a:spcAft>
                <a:buSzPct val="75000"/>
                <a:defRPr/>
              </a:pPr>
              <a:endParaRPr lang="en-US" sz="1400" b="1" kern="0" dirty="0">
                <a:solidFill>
                  <a:srgbClr val="0070C0"/>
                </a:solidFill>
              </a:endParaRPr>
            </a:p>
          </p:txBody>
        </p:sp>
        <p:sp>
          <p:nvSpPr>
            <p:cNvPr id="16" name="TextBox 15">
              <a:extLst>
                <a:ext uri="{FF2B5EF4-FFF2-40B4-BE49-F238E27FC236}">
                  <a16:creationId xmlns:a16="http://schemas.microsoft.com/office/drawing/2014/main" id="{B7F880B7-74A0-E8F4-DD6B-E72ED0B901F7}"/>
                </a:ext>
              </a:extLst>
            </p:cNvPr>
            <p:cNvSpPr txBox="1"/>
            <p:nvPr/>
          </p:nvSpPr>
          <p:spPr>
            <a:xfrm flipH="1">
              <a:off x="11120237" y="4636868"/>
              <a:ext cx="420181" cy="335135"/>
            </a:xfrm>
            <a:prstGeom prst="rect">
              <a:avLst/>
            </a:prstGeom>
            <a:grpFill/>
          </p:spPr>
          <p:txBody>
            <a:bodyPr wrap="square" lIns="0" tIns="0" rIns="0" bIns="0" rtlCol="0" anchor="ctr">
              <a:spAutoFit/>
            </a:bodyPr>
            <a:lstStyle/>
            <a:p>
              <a:pPr algn="ctr">
                <a:defRPr/>
              </a:pPr>
              <a:r>
                <a:rPr lang="en-US" sz="1400" b="1" dirty="0">
                  <a:solidFill>
                    <a:schemeClr val="bg1"/>
                  </a:solidFill>
                  <a:latin typeface="Verdana"/>
                </a:rPr>
                <a:t>5</a:t>
              </a:r>
            </a:p>
          </p:txBody>
        </p:sp>
      </p:grpSp>
      <p:sp>
        <p:nvSpPr>
          <p:cNvPr id="17" name="Rectangle 16">
            <a:extLst>
              <a:ext uri="{FF2B5EF4-FFF2-40B4-BE49-F238E27FC236}">
                <a16:creationId xmlns:a16="http://schemas.microsoft.com/office/drawing/2014/main" id="{365851B2-AAF7-D461-FE53-0FCFAA2AF7FC}"/>
              </a:ext>
            </a:extLst>
          </p:cNvPr>
          <p:cNvSpPr/>
          <p:nvPr/>
        </p:nvSpPr>
        <p:spPr bwMode="gray">
          <a:xfrm flipH="1">
            <a:off x="239062" y="2611438"/>
            <a:ext cx="5682344" cy="411480"/>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72000" rIns="91440" bIns="72000" rtlCol="0" anchor="ctr">
            <a:noAutofit/>
          </a:bodyPr>
          <a:lstStyle/>
          <a:p>
            <a:pPr>
              <a:lnSpc>
                <a:spcPct val="106000"/>
              </a:lnSpc>
              <a:defRPr/>
            </a:pPr>
            <a:r>
              <a:rPr lang="fr-FR" b="1" dirty="0">
                <a:solidFill>
                  <a:schemeClr val="accent1">
                    <a:lumMod val="75000"/>
                  </a:schemeClr>
                </a:solidFill>
              </a:rPr>
              <a:t>Enjeux et défis de la formation  </a:t>
            </a:r>
          </a:p>
        </p:txBody>
      </p:sp>
      <p:grpSp>
        <p:nvGrpSpPr>
          <p:cNvPr id="18" name="Group 17">
            <a:extLst>
              <a:ext uri="{FF2B5EF4-FFF2-40B4-BE49-F238E27FC236}">
                <a16:creationId xmlns:a16="http://schemas.microsoft.com/office/drawing/2014/main" id="{2FD0A83E-5BF7-F8A7-C01C-166DFD40CEA0}"/>
              </a:ext>
            </a:extLst>
          </p:cNvPr>
          <p:cNvGrpSpPr/>
          <p:nvPr/>
        </p:nvGrpSpPr>
        <p:grpSpPr>
          <a:xfrm>
            <a:off x="6075982" y="3141028"/>
            <a:ext cx="411480" cy="411480"/>
            <a:chOff x="11015192" y="4484394"/>
            <a:chExt cx="630271" cy="640080"/>
          </a:xfrm>
          <a:solidFill>
            <a:srgbClr val="00B0F0"/>
          </a:solidFill>
        </p:grpSpPr>
        <p:sp>
          <p:nvSpPr>
            <p:cNvPr id="19" name="Rectangle 18">
              <a:extLst>
                <a:ext uri="{FF2B5EF4-FFF2-40B4-BE49-F238E27FC236}">
                  <a16:creationId xmlns:a16="http://schemas.microsoft.com/office/drawing/2014/main" id="{F1C8C4AA-554D-3712-14D1-47F2FC9FE624}"/>
                </a:ext>
              </a:extLst>
            </p:cNvPr>
            <p:cNvSpPr>
              <a:spLocks noChangeArrowheads="1"/>
            </p:cNvSpPr>
            <p:nvPr/>
          </p:nvSpPr>
          <p:spPr bwMode="auto">
            <a:xfrm flipH="1">
              <a:off x="11015192" y="4484394"/>
              <a:ext cx="630271" cy="640080"/>
            </a:xfrm>
            <a:prstGeom prst="rect">
              <a:avLst/>
            </a:prstGeom>
            <a:grpFill/>
            <a:ln w="38100" cap="flat" cmpd="sng" algn="ctr">
              <a:noFill/>
              <a:prstDash val="solid"/>
              <a:headEnd/>
              <a:tailEn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wrap="square" lIns="0" tIns="0" rIns="0" bIns="0" anchor="ctr">
              <a:noAutofit/>
            </a:bodyPr>
            <a:lstStyle/>
            <a:p>
              <a:pPr algn="ctr" defTabSz="912813">
                <a:lnSpc>
                  <a:spcPct val="95000"/>
                </a:lnSpc>
                <a:spcBef>
                  <a:spcPct val="0"/>
                </a:spcBef>
                <a:spcAft>
                  <a:spcPct val="37000"/>
                </a:spcAft>
                <a:buSzPct val="75000"/>
                <a:defRPr/>
              </a:pPr>
              <a:endParaRPr lang="en-US" sz="1400" b="1" kern="0" dirty="0">
                <a:solidFill>
                  <a:srgbClr val="0070C0"/>
                </a:solidFill>
              </a:endParaRPr>
            </a:p>
          </p:txBody>
        </p:sp>
        <p:sp>
          <p:nvSpPr>
            <p:cNvPr id="20" name="TextBox 19">
              <a:extLst>
                <a:ext uri="{FF2B5EF4-FFF2-40B4-BE49-F238E27FC236}">
                  <a16:creationId xmlns:a16="http://schemas.microsoft.com/office/drawing/2014/main" id="{88468A1F-5BD4-1FA5-AAEE-3065438531CD}"/>
                </a:ext>
              </a:extLst>
            </p:cNvPr>
            <p:cNvSpPr txBox="1"/>
            <p:nvPr/>
          </p:nvSpPr>
          <p:spPr>
            <a:xfrm flipH="1">
              <a:off x="11120237" y="4636868"/>
              <a:ext cx="420181" cy="335135"/>
            </a:xfrm>
            <a:prstGeom prst="rect">
              <a:avLst/>
            </a:prstGeom>
            <a:grpFill/>
          </p:spPr>
          <p:txBody>
            <a:bodyPr wrap="square" lIns="0" tIns="0" rIns="0" bIns="0" rtlCol="0" anchor="ctr">
              <a:spAutoFit/>
            </a:bodyPr>
            <a:lstStyle/>
            <a:p>
              <a:pPr algn="ctr">
                <a:defRPr/>
              </a:pPr>
              <a:r>
                <a:rPr lang="en-US" sz="1400" b="1" dirty="0">
                  <a:solidFill>
                    <a:schemeClr val="bg1"/>
                  </a:solidFill>
                  <a:latin typeface="Verdana"/>
                </a:rPr>
                <a:t>8</a:t>
              </a:r>
            </a:p>
          </p:txBody>
        </p:sp>
      </p:grpSp>
      <p:sp>
        <p:nvSpPr>
          <p:cNvPr id="21" name="Rectangle 20">
            <a:extLst>
              <a:ext uri="{FF2B5EF4-FFF2-40B4-BE49-F238E27FC236}">
                <a16:creationId xmlns:a16="http://schemas.microsoft.com/office/drawing/2014/main" id="{6C888E25-89C0-C38A-CB00-17E3CE8095F5}"/>
              </a:ext>
            </a:extLst>
          </p:cNvPr>
          <p:cNvSpPr/>
          <p:nvPr/>
        </p:nvSpPr>
        <p:spPr bwMode="gray">
          <a:xfrm flipH="1">
            <a:off x="239062" y="3141028"/>
            <a:ext cx="5682344" cy="411480"/>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72000" rIns="91440" bIns="72000" rtlCol="0" anchor="ctr">
            <a:noAutofit/>
          </a:bodyPr>
          <a:lstStyle/>
          <a:p>
            <a:pPr>
              <a:lnSpc>
                <a:spcPct val="106000"/>
              </a:lnSpc>
              <a:defRPr/>
            </a:pPr>
            <a:r>
              <a:rPr lang="fr-FR" b="1" dirty="0">
                <a:solidFill>
                  <a:schemeClr val="accent1">
                    <a:lumMod val="75000"/>
                  </a:schemeClr>
                </a:solidFill>
              </a:rPr>
              <a:t>Perspectives d’amélioration </a:t>
            </a:r>
          </a:p>
        </p:txBody>
      </p:sp>
      <p:grpSp>
        <p:nvGrpSpPr>
          <p:cNvPr id="22" name="Group 21">
            <a:extLst>
              <a:ext uri="{FF2B5EF4-FFF2-40B4-BE49-F238E27FC236}">
                <a16:creationId xmlns:a16="http://schemas.microsoft.com/office/drawing/2014/main" id="{EC3E9390-7901-E171-2B8A-228DA6EC44E4}"/>
              </a:ext>
            </a:extLst>
          </p:cNvPr>
          <p:cNvGrpSpPr/>
          <p:nvPr/>
        </p:nvGrpSpPr>
        <p:grpSpPr>
          <a:xfrm>
            <a:off x="6075982" y="3670618"/>
            <a:ext cx="411480" cy="411480"/>
            <a:chOff x="11015192" y="4484394"/>
            <a:chExt cx="630271" cy="640080"/>
          </a:xfrm>
          <a:solidFill>
            <a:srgbClr val="00B0F0"/>
          </a:solidFill>
        </p:grpSpPr>
        <p:sp>
          <p:nvSpPr>
            <p:cNvPr id="23" name="Rectangle 22">
              <a:extLst>
                <a:ext uri="{FF2B5EF4-FFF2-40B4-BE49-F238E27FC236}">
                  <a16:creationId xmlns:a16="http://schemas.microsoft.com/office/drawing/2014/main" id="{76A58B23-B6CF-4F6F-0F58-C6FB60C72956}"/>
                </a:ext>
              </a:extLst>
            </p:cNvPr>
            <p:cNvSpPr>
              <a:spLocks noChangeArrowheads="1"/>
            </p:cNvSpPr>
            <p:nvPr/>
          </p:nvSpPr>
          <p:spPr bwMode="auto">
            <a:xfrm flipH="1">
              <a:off x="11015192" y="4484394"/>
              <a:ext cx="630271" cy="640080"/>
            </a:xfrm>
            <a:prstGeom prst="rect">
              <a:avLst/>
            </a:prstGeom>
            <a:grpFill/>
            <a:ln w="38100" cap="flat" cmpd="sng" algn="ctr">
              <a:noFill/>
              <a:prstDash val="solid"/>
              <a:headEnd/>
              <a:tailEnd/>
            </a:ln>
            <a:effectLst>
              <a:outerShdw blurRad="40000" dist="20000" dir="5400000" rotWithShape="0">
                <a:srgbClr val="000000">
                  <a:alpha val="38000"/>
                </a:srgbClr>
              </a:outerShdw>
            </a:effectLst>
            <a:scene3d>
              <a:camera prst="orthographicFront"/>
              <a:lightRig rig="threePt" dir="t"/>
            </a:scene3d>
            <a:sp3d>
              <a:bevelT w="165100" prst="coolSlant"/>
            </a:sp3d>
          </p:spPr>
          <p:txBody>
            <a:bodyPr wrap="square" lIns="0" tIns="0" rIns="0" bIns="0" anchor="ctr">
              <a:noAutofit/>
            </a:bodyPr>
            <a:lstStyle/>
            <a:p>
              <a:pPr algn="ctr" defTabSz="912813">
                <a:lnSpc>
                  <a:spcPct val="95000"/>
                </a:lnSpc>
                <a:spcBef>
                  <a:spcPct val="0"/>
                </a:spcBef>
                <a:spcAft>
                  <a:spcPct val="37000"/>
                </a:spcAft>
                <a:buSzPct val="75000"/>
                <a:defRPr/>
              </a:pPr>
              <a:endParaRPr lang="en-US" sz="1400" b="1" kern="0" dirty="0">
                <a:solidFill>
                  <a:prstClr val="white"/>
                </a:solidFill>
              </a:endParaRPr>
            </a:p>
          </p:txBody>
        </p:sp>
        <p:sp>
          <p:nvSpPr>
            <p:cNvPr id="24" name="TextBox 23">
              <a:extLst>
                <a:ext uri="{FF2B5EF4-FFF2-40B4-BE49-F238E27FC236}">
                  <a16:creationId xmlns:a16="http://schemas.microsoft.com/office/drawing/2014/main" id="{7080B875-24C5-6A31-7CEA-0B9C60B43D3C}"/>
                </a:ext>
              </a:extLst>
            </p:cNvPr>
            <p:cNvSpPr txBox="1"/>
            <p:nvPr/>
          </p:nvSpPr>
          <p:spPr>
            <a:xfrm flipH="1">
              <a:off x="11120237" y="4636868"/>
              <a:ext cx="420181" cy="335135"/>
            </a:xfrm>
            <a:prstGeom prst="rect">
              <a:avLst/>
            </a:prstGeom>
            <a:grpFill/>
          </p:spPr>
          <p:txBody>
            <a:bodyPr wrap="square" lIns="0" tIns="0" rIns="0" bIns="0" rtlCol="0" anchor="ctr">
              <a:spAutoFit/>
            </a:bodyPr>
            <a:lstStyle/>
            <a:p>
              <a:pPr algn="ctr">
                <a:defRPr/>
              </a:pPr>
              <a:r>
                <a:rPr lang="en-US" sz="1400" b="1" dirty="0">
                  <a:solidFill>
                    <a:schemeClr val="bg1"/>
                  </a:solidFill>
                  <a:latin typeface="Verdana"/>
                </a:rPr>
                <a:t>9</a:t>
              </a:r>
            </a:p>
          </p:txBody>
        </p:sp>
      </p:grpSp>
      <p:sp>
        <p:nvSpPr>
          <p:cNvPr id="25" name="Rectangle 24">
            <a:extLst>
              <a:ext uri="{FF2B5EF4-FFF2-40B4-BE49-F238E27FC236}">
                <a16:creationId xmlns:a16="http://schemas.microsoft.com/office/drawing/2014/main" id="{07B18B46-7BBA-58D6-7EA2-5FA90093C246}"/>
              </a:ext>
            </a:extLst>
          </p:cNvPr>
          <p:cNvSpPr/>
          <p:nvPr/>
        </p:nvSpPr>
        <p:spPr bwMode="gray">
          <a:xfrm flipH="1">
            <a:off x="239062" y="3670618"/>
            <a:ext cx="5682344" cy="411480"/>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0" bIns="72000" rtlCol="0" anchor="ctr">
            <a:noAutofit/>
          </a:bodyPr>
          <a:lstStyle/>
          <a:p>
            <a:pPr>
              <a:lnSpc>
                <a:spcPct val="106000"/>
              </a:lnSpc>
              <a:defRPr/>
            </a:pPr>
            <a:r>
              <a:rPr lang="fr-FR" b="1" dirty="0">
                <a:solidFill>
                  <a:schemeClr val="accent1">
                    <a:lumMod val="75000"/>
                  </a:schemeClr>
                </a:solidFill>
              </a:rPr>
              <a:t>Questions</a:t>
            </a:r>
          </a:p>
        </p:txBody>
      </p:sp>
    </p:spTree>
    <p:extLst>
      <p:ext uri="{BB962C8B-B14F-4D97-AF65-F5344CB8AC3E}">
        <p14:creationId xmlns:p14="http://schemas.microsoft.com/office/powerpoint/2010/main" val="25447718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F4A8-826D-D4FF-2C2F-5EA594081930}"/>
              </a:ext>
            </a:extLst>
          </p:cNvPr>
          <p:cNvSpPr>
            <a:spLocks noGrp="1"/>
          </p:cNvSpPr>
          <p:nvPr>
            <p:ph type="title"/>
          </p:nvPr>
        </p:nvSpPr>
        <p:spPr/>
        <p:txBody>
          <a:bodyPr/>
          <a:lstStyle/>
          <a:p>
            <a:r>
              <a:rPr lang="fr-FR" dirty="0">
                <a:effectLst>
                  <a:outerShdw blurRad="38100" dist="38100" dir="2700000" algn="tl">
                    <a:srgbClr val="000000">
                      <a:alpha val="43137"/>
                    </a:srgbClr>
                  </a:outerShdw>
                </a:effectLst>
              </a:rPr>
              <a:t>Formations basées à Entebbe proposées au personnel en uniforme des OMP</a:t>
            </a:r>
            <a:endParaRPr lang="en-UG" dirty="0">
              <a:effectLst>
                <a:outerShdw blurRad="38100" dist="38100" dir="2700000" algn="tl">
                  <a:srgbClr val="000000">
                    <a:alpha val="43137"/>
                  </a:srgbClr>
                </a:outerShdw>
              </a:effectLst>
            </a:endParaRPr>
          </a:p>
        </p:txBody>
      </p:sp>
      <p:sp>
        <p:nvSpPr>
          <p:cNvPr id="9" name="Rectangle: Rounded Corners 8">
            <a:extLst>
              <a:ext uri="{FF2B5EF4-FFF2-40B4-BE49-F238E27FC236}">
                <a16:creationId xmlns:a16="http://schemas.microsoft.com/office/drawing/2014/main" id="{0B07B313-E8A7-7D58-7684-F1E365232976}"/>
              </a:ext>
            </a:extLst>
          </p:cNvPr>
          <p:cNvSpPr/>
          <p:nvPr/>
        </p:nvSpPr>
        <p:spPr>
          <a:xfrm>
            <a:off x="267423" y="1330131"/>
            <a:ext cx="2818142" cy="65315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B0F0"/>
              </a:solidFill>
            </a:endParaRPr>
          </a:p>
          <a:p>
            <a:pPr algn="ctr"/>
            <a:r>
              <a:rPr lang="en-US" sz="1400" b="1" dirty="0">
                <a:solidFill>
                  <a:schemeClr val="bg1"/>
                </a:solidFill>
                <a:effectLst>
                  <a:outerShdw blurRad="38100" dist="38100" dir="2700000" algn="tl">
                    <a:srgbClr val="000000">
                      <a:alpha val="43137"/>
                    </a:srgbClr>
                  </a:outerShdw>
                </a:effectLst>
              </a:rPr>
              <a:t>Le Centre Regional de Conference et de Formation (RTCC)</a:t>
            </a:r>
          </a:p>
          <a:p>
            <a:pPr algn="ctr"/>
            <a:endParaRPr lang="en-US" dirty="0"/>
          </a:p>
        </p:txBody>
      </p:sp>
      <p:sp>
        <p:nvSpPr>
          <p:cNvPr id="10" name="Rectangle: Rounded Corners 9">
            <a:extLst>
              <a:ext uri="{FF2B5EF4-FFF2-40B4-BE49-F238E27FC236}">
                <a16:creationId xmlns:a16="http://schemas.microsoft.com/office/drawing/2014/main" id="{CD8FE0FB-FCFC-0B16-C7B0-7BCBA05E95BF}"/>
              </a:ext>
            </a:extLst>
          </p:cNvPr>
          <p:cNvSpPr/>
          <p:nvPr/>
        </p:nvSpPr>
        <p:spPr>
          <a:xfrm>
            <a:off x="3293615" y="1305490"/>
            <a:ext cx="2655462" cy="674077"/>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b="1" dirty="0">
                <a:effectLst>
                  <a:outerShdw blurRad="38100" dist="38100" dir="2700000" algn="tl">
                    <a:srgbClr val="000000">
                      <a:alpha val="43137"/>
                    </a:srgbClr>
                  </a:outerShdw>
                </a:effectLst>
              </a:rPr>
              <a:t>UN C4ISR Academy for Peace Operations (UNCAP)</a:t>
            </a:r>
          </a:p>
          <a:p>
            <a:pPr algn="ctr"/>
            <a:r>
              <a:rPr kumimoji="0" lang="en-US" sz="600" b="1" i="1" u="none" strike="noStrike" kern="1200" cap="none" spc="0" normalizeH="0" baseline="0" noProof="0" dirty="0">
                <a:ln>
                  <a:noFill/>
                </a:ln>
                <a:solidFill>
                  <a:srgbClr val="113051"/>
                </a:solidFill>
                <a:effectLst>
                  <a:outerShdw blurRad="38100" dist="38100" dir="2700000" algn="tl">
                    <a:srgbClr val="000000">
                      <a:alpha val="43137"/>
                    </a:srgbClr>
                  </a:outerShdw>
                </a:effectLst>
                <a:uLnTx/>
                <a:uFillTx/>
                <a:latin typeface="Segoe UI Light"/>
              </a:rPr>
              <a:t>* C4ISR =  Command &amp; Control, Communications, Computers, Intelligence, Surveillance, Reconnaissance </a:t>
            </a:r>
            <a:endParaRPr lang="en-US" sz="300" b="1" dirty="0">
              <a:effectLst>
                <a:outerShdw blurRad="38100" dist="38100" dir="2700000" algn="tl">
                  <a:srgbClr val="000000">
                    <a:alpha val="43137"/>
                  </a:srgbClr>
                </a:outerShdw>
              </a:effectLst>
            </a:endParaRPr>
          </a:p>
          <a:p>
            <a:pPr algn="ctr"/>
            <a:endParaRPr lang="en-US" sz="1400" dirty="0"/>
          </a:p>
        </p:txBody>
      </p:sp>
      <p:sp>
        <p:nvSpPr>
          <p:cNvPr id="11" name="Rectangle: Rounded Corners 10">
            <a:extLst>
              <a:ext uri="{FF2B5EF4-FFF2-40B4-BE49-F238E27FC236}">
                <a16:creationId xmlns:a16="http://schemas.microsoft.com/office/drawing/2014/main" id="{B45F2D86-78B7-0A53-F8D1-AA2323FAF950}"/>
              </a:ext>
            </a:extLst>
          </p:cNvPr>
          <p:cNvSpPr/>
          <p:nvPr/>
        </p:nvSpPr>
        <p:spPr>
          <a:xfrm>
            <a:off x="9264249" y="1337180"/>
            <a:ext cx="2498025" cy="674077"/>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UN Mine Action Service (UNMAS)</a:t>
            </a:r>
          </a:p>
        </p:txBody>
      </p:sp>
      <p:sp>
        <p:nvSpPr>
          <p:cNvPr id="12" name="TextBox 11">
            <a:extLst>
              <a:ext uri="{FF2B5EF4-FFF2-40B4-BE49-F238E27FC236}">
                <a16:creationId xmlns:a16="http://schemas.microsoft.com/office/drawing/2014/main" id="{877EB393-C2C1-6D34-EFA9-09EA6EADD4BE}"/>
              </a:ext>
            </a:extLst>
          </p:cNvPr>
          <p:cNvSpPr txBox="1"/>
          <p:nvPr/>
        </p:nvSpPr>
        <p:spPr>
          <a:xfrm>
            <a:off x="3293615" y="2100240"/>
            <a:ext cx="2739462" cy="3613977"/>
          </a:xfrm>
          <a:prstGeom prst="rect">
            <a:avLst/>
          </a:prstGeom>
          <a:noFill/>
        </p:spPr>
        <p:txBody>
          <a:bodyPr wrap="square">
            <a:noAutofit/>
          </a:bodyPr>
          <a:lstStyle>
            <a:defPPr>
              <a:defRPr lang="en-US"/>
            </a:defPPr>
            <a:lvl1pPr indent="0">
              <a:spcBef>
                <a:spcPts val="300"/>
              </a:spcBef>
              <a:spcAft>
                <a:spcPts val="300"/>
              </a:spcAft>
              <a:buFont typeface="Arial" panose="020B0604020202020204" pitchFamily="34" charset="0"/>
              <a:buNone/>
              <a:defRPr>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BE" sz="1400" dirty="0">
                <a:solidFill>
                  <a:srgbClr val="002060"/>
                </a:solidFill>
              </a:rPr>
              <a:t>Fondée en 2015 et rebaptisée en 2020, l’UNCAP a pour but de former les futurs cadres des opérations du maintien de la paix, à l’utilisation des technologies modernes pour répondre aux menaces auxquelles les forces onusiennes et les populations civiles sont confrontées dans les zones de maintien de paix. </a:t>
            </a:r>
          </a:p>
          <a:p>
            <a:r>
              <a:rPr lang="fr-BE" sz="1400" dirty="0">
                <a:solidFill>
                  <a:srgbClr val="002060"/>
                </a:solidFill>
              </a:rPr>
              <a:t>L’UNCAP est également le centre de formation des pilotes et instructeurs des micro-drones de l’ONU. </a:t>
            </a:r>
          </a:p>
          <a:p>
            <a:r>
              <a:rPr lang="fr-BE" sz="1400" dirty="0">
                <a:solidFill>
                  <a:srgbClr val="002060"/>
                </a:solidFill>
              </a:rPr>
              <a:t>L’UNCAP soutient l’intégration des femmes dans les OMP (ex: WOC).</a:t>
            </a:r>
          </a:p>
        </p:txBody>
      </p:sp>
      <p:sp>
        <p:nvSpPr>
          <p:cNvPr id="13" name="TextBox 12">
            <a:extLst>
              <a:ext uri="{FF2B5EF4-FFF2-40B4-BE49-F238E27FC236}">
                <a16:creationId xmlns:a16="http://schemas.microsoft.com/office/drawing/2014/main" id="{9C8E7DD7-AC3C-A833-1DF3-859C883D3867}"/>
              </a:ext>
            </a:extLst>
          </p:cNvPr>
          <p:cNvSpPr txBox="1"/>
          <p:nvPr/>
        </p:nvSpPr>
        <p:spPr>
          <a:xfrm>
            <a:off x="6159866" y="2102050"/>
            <a:ext cx="2939977" cy="3802983"/>
          </a:xfrm>
          <a:prstGeom prst="rect">
            <a:avLst/>
          </a:prstGeom>
          <a:noFill/>
        </p:spPr>
        <p:txBody>
          <a:bodyPr wrap="square">
            <a:noAutofit/>
          </a:bodyPr>
          <a:lstStyle>
            <a:defPPr>
              <a:defRPr lang="en-US"/>
            </a:defPPr>
            <a:lvl1pPr indent="0">
              <a:spcBef>
                <a:spcPts val="300"/>
              </a:spcBef>
              <a:spcAft>
                <a:spcPts val="300"/>
              </a:spcAft>
              <a:buFont typeface="Arial" panose="020B0604020202020204" pitchFamily="34" charset="0"/>
              <a:buNone/>
              <a:defRPr>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BE" sz="1400" dirty="0">
                <a:solidFill>
                  <a:srgbClr val="002060"/>
                </a:solidFill>
              </a:rPr>
              <a:t>Le PKIA a pour objectif de transmettre au personnel déployé (militaires, policiers et civils, ainsi que hauts dirigeants) de la Mission, le savoir et le savoir-faire nécessaire pour collecter et analyser des informations sur l’ évolution de la situation dans le théâtre d’opération de manière à renforcer la sécurité et la sûreté du personnel et la  protection des populations civils. Les formations sont systématiques, intégrées et inclusives en matière de genre par le biais des formations et des partenariats. </a:t>
            </a:r>
          </a:p>
        </p:txBody>
      </p:sp>
      <p:sp>
        <p:nvSpPr>
          <p:cNvPr id="14" name="TextBox 13">
            <a:extLst>
              <a:ext uri="{FF2B5EF4-FFF2-40B4-BE49-F238E27FC236}">
                <a16:creationId xmlns:a16="http://schemas.microsoft.com/office/drawing/2014/main" id="{CC7370C3-E329-2935-327D-17CF0BE838D0}"/>
              </a:ext>
            </a:extLst>
          </p:cNvPr>
          <p:cNvSpPr txBox="1"/>
          <p:nvPr/>
        </p:nvSpPr>
        <p:spPr>
          <a:xfrm>
            <a:off x="276095" y="2471071"/>
            <a:ext cx="3017520" cy="2068472"/>
          </a:xfrm>
          <a:prstGeom prst="rect">
            <a:avLst/>
          </a:prstGeom>
          <a:noFill/>
        </p:spPr>
        <p:txBody>
          <a:bodyPr wrap="square">
            <a:noAutofit/>
          </a:bodyPr>
          <a:lstStyle>
            <a:defPPr>
              <a:defRPr lang="en-US"/>
            </a:defPPr>
            <a:lvl1pPr indent="0">
              <a:spcBef>
                <a:spcPts val="300"/>
              </a:spcBef>
              <a:spcAft>
                <a:spcPts val="300"/>
              </a:spcAft>
              <a:buFont typeface="Arial" panose="020B0604020202020204" pitchFamily="34" charset="0"/>
              <a:buNone/>
              <a:defRPr>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GB" dirty="0"/>
          </a:p>
        </p:txBody>
      </p:sp>
      <p:sp>
        <p:nvSpPr>
          <p:cNvPr id="15" name="Rectangle: Rounded Corners 14">
            <a:extLst>
              <a:ext uri="{FF2B5EF4-FFF2-40B4-BE49-F238E27FC236}">
                <a16:creationId xmlns:a16="http://schemas.microsoft.com/office/drawing/2014/main" id="{3E17C020-B510-6505-1F94-921B4732B723}"/>
              </a:ext>
            </a:extLst>
          </p:cNvPr>
          <p:cNvSpPr/>
          <p:nvPr/>
        </p:nvSpPr>
        <p:spPr>
          <a:xfrm>
            <a:off x="6197592" y="1322117"/>
            <a:ext cx="2818142" cy="66117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Peacekeeping Intelligence Academy (PKIA)</a:t>
            </a:r>
          </a:p>
        </p:txBody>
      </p:sp>
      <p:sp>
        <p:nvSpPr>
          <p:cNvPr id="16" name="TextBox 15">
            <a:extLst>
              <a:ext uri="{FF2B5EF4-FFF2-40B4-BE49-F238E27FC236}">
                <a16:creationId xmlns:a16="http://schemas.microsoft.com/office/drawing/2014/main" id="{56C5E771-4BC0-2E4A-F93F-EFB90E5575F2}"/>
              </a:ext>
            </a:extLst>
          </p:cNvPr>
          <p:cNvSpPr txBox="1"/>
          <p:nvPr/>
        </p:nvSpPr>
        <p:spPr>
          <a:xfrm>
            <a:off x="9182100" y="2122520"/>
            <a:ext cx="2689274" cy="3782513"/>
          </a:xfrm>
          <a:prstGeom prst="rect">
            <a:avLst/>
          </a:prstGeom>
          <a:noFill/>
        </p:spPr>
        <p:txBody>
          <a:bodyPr wrap="square">
            <a:noAutofit/>
          </a:bodyPr>
          <a:lstStyle>
            <a:defPPr>
              <a:defRPr lang="en-US"/>
            </a:defPPr>
            <a:lvl1pPr indent="0">
              <a:spcBef>
                <a:spcPts val="300"/>
              </a:spcBef>
              <a:spcAft>
                <a:spcPts val="300"/>
              </a:spcAft>
              <a:buFont typeface="Arial" panose="020B0604020202020204" pitchFamily="34" charset="0"/>
              <a:buNone/>
              <a:defRPr>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BE" sz="1400" dirty="0">
                <a:solidFill>
                  <a:srgbClr val="002060"/>
                </a:solidFill>
              </a:rPr>
              <a:t>L’UNMAS fournit le mandat pour l’existence du TMAT (</a:t>
            </a:r>
            <a:r>
              <a:rPr lang="fr-BE" sz="1400" dirty="0" err="1">
                <a:solidFill>
                  <a:srgbClr val="002060"/>
                </a:solidFill>
              </a:rPr>
              <a:t>Threat</a:t>
            </a:r>
            <a:r>
              <a:rPr lang="fr-BE" sz="1400" dirty="0">
                <a:solidFill>
                  <a:srgbClr val="002060"/>
                </a:solidFill>
              </a:rPr>
              <a:t> Mitigation Advisory Team), avec les objectifs suivants:</a:t>
            </a:r>
          </a:p>
          <a:p>
            <a:pPr marL="171450" indent="-171450">
              <a:buFont typeface="Arial" panose="020B0604020202020204" pitchFamily="34" charset="0"/>
              <a:buChar char="•"/>
            </a:pPr>
            <a:r>
              <a:rPr lang="fr-FR" sz="1400" dirty="0">
                <a:solidFill>
                  <a:srgbClr val="002060"/>
                </a:solidFill>
              </a:rPr>
              <a:t>Normes de formation - alignement sur les normes internationalement reconnues par les Nations Unies et d'autres entités multilatérales.</a:t>
            </a:r>
            <a:endParaRPr lang="fr-FR" sz="1400" b="1" dirty="0">
              <a:solidFill>
                <a:srgbClr val="002060"/>
              </a:solidFill>
            </a:endParaRPr>
          </a:p>
          <a:p>
            <a:pPr marL="171450" indent="-171450">
              <a:buFont typeface="Arial" panose="020B0604020202020204" pitchFamily="34" charset="0"/>
              <a:buChar char="•"/>
            </a:pPr>
            <a:r>
              <a:rPr lang="fr-FR" sz="1400" dirty="0">
                <a:solidFill>
                  <a:srgbClr val="002060"/>
                </a:solidFill>
              </a:rPr>
              <a:t>Amélioration de la formation - soutien au processus itératif d'amélioration de la formation.</a:t>
            </a:r>
          </a:p>
          <a:p>
            <a:pPr marL="171450" indent="-171450">
              <a:buFont typeface="Arial" panose="020B0604020202020204" pitchFamily="34" charset="0"/>
              <a:buChar char="•"/>
            </a:pPr>
            <a:r>
              <a:rPr lang="fr-FR" sz="1400" dirty="0">
                <a:solidFill>
                  <a:srgbClr val="002060"/>
                </a:solidFill>
              </a:rPr>
              <a:t>Coordination - Liaison</a:t>
            </a:r>
          </a:p>
          <a:p>
            <a:pPr marL="171450" indent="-171450">
              <a:buFont typeface="Arial" panose="020B0604020202020204" pitchFamily="34" charset="0"/>
              <a:buChar char="•"/>
            </a:pPr>
            <a:r>
              <a:rPr lang="fr-FR" sz="1400" dirty="0">
                <a:solidFill>
                  <a:srgbClr val="002060"/>
                </a:solidFill>
              </a:rPr>
              <a:t>Survie des casques bleus / Renforcement des capacités - sauver des vies.</a:t>
            </a:r>
            <a:endParaRPr lang="en-US" sz="1400" dirty="0">
              <a:solidFill>
                <a:srgbClr val="002060"/>
              </a:solidFill>
            </a:endParaRPr>
          </a:p>
          <a:p>
            <a:pPr marL="285750" indent="-285750">
              <a:buFont typeface="Arial" panose="020B0604020202020204" pitchFamily="34" charset="0"/>
              <a:buChar char="•"/>
            </a:pPr>
            <a:endParaRPr lang="fr-BE" sz="1400" dirty="0"/>
          </a:p>
          <a:p>
            <a:endParaRPr lang="en-US" dirty="0"/>
          </a:p>
        </p:txBody>
      </p:sp>
      <p:sp>
        <p:nvSpPr>
          <p:cNvPr id="17" name="TextBox 16">
            <a:extLst>
              <a:ext uri="{FF2B5EF4-FFF2-40B4-BE49-F238E27FC236}">
                <a16:creationId xmlns:a16="http://schemas.microsoft.com/office/drawing/2014/main" id="{969974C0-B0F0-5F5E-F655-C3750A6023CD}"/>
              </a:ext>
            </a:extLst>
          </p:cNvPr>
          <p:cNvSpPr txBox="1"/>
          <p:nvPr/>
        </p:nvSpPr>
        <p:spPr>
          <a:xfrm>
            <a:off x="190094" y="845794"/>
            <a:ext cx="11811812" cy="369332"/>
          </a:xfrm>
          <a:prstGeom prst="rect">
            <a:avLst/>
          </a:prstGeom>
          <a:solidFill>
            <a:srgbClr val="00B0F0"/>
          </a:solidFill>
        </p:spPr>
        <p:txBody>
          <a:bodyPr wrap="square">
            <a:spAutoFit/>
          </a:bodyPr>
          <a:lstStyle>
            <a:defPPr>
              <a:defRPr lang="en-US"/>
            </a:defPPr>
            <a:lvl1pPr indent="0">
              <a:spcBef>
                <a:spcPts val="300"/>
              </a:spcBef>
              <a:spcAft>
                <a:spcPts val="300"/>
              </a:spcAft>
              <a:buFont typeface="Arial" panose="020B0604020202020204" pitchFamily="34" charset="0"/>
              <a:buNone/>
              <a:defRPr>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fr-FR" b="1" dirty="0">
                <a:solidFill>
                  <a:schemeClr val="bg1"/>
                </a:solidFill>
                <a:effectLst>
                  <a:outerShdw blurRad="38100" dist="38100" dir="2700000" algn="tl">
                    <a:srgbClr val="000000">
                      <a:alpha val="43137"/>
                    </a:srgbClr>
                  </a:outerShdw>
                </a:effectLst>
              </a:rPr>
              <a:t>A Entebbe, nous avons quatre centres de formations rattachés au RSCE pour le personnel en uniforme des OMP</a:t>
            </a:r>
          </a:p>
        </p:txBody>
      </p:sp>
      <p:pic>
        <p:nvPicPr>
          <p:cNvPr id="18" name="Picture 17">
            <a:extLst>
              <a:ext uri="{FF2B5EF4-FFF2-40B4-BE49-F238E27FC236}">
                <a16:creationId xmlns:a16="http://schemas.microsoft.com/office/drawing/2014/main" id="{08839653-F878-655B-2455-466D76585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23" y="5905034"/>
            <a:ext cx="2617856" cy="890822"/>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AC4ECADC-651F-B747-4D64-F8B4024E1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376" y="5746905"/>
            <a:ext cx="1056762" cy="1056762"/>
          </a:xfrm>
          <a:prstGeom prst="rect">
            <a:avLst/>
          </a:prstGeom>
        </p:spPr>
      </p:pic>
      <p:pic>
        <p:nvPicPr>
          <p:cNvPr id="20" name="Grafik 37">
            <a:extLst>
              <a:ext uri="{FF2B5EF4-FFF2-40B4-BE49-F238E27FC236}">
                <a16:creationId xmlns:a16="http://schemas.microsoft.com/office/drawing/2014/main" id="{B1E4E13F-1D5F-9355-AD93-C892E233DA57}"/>
              </a:ext>
            </a:extLst>
          </p:cNvPr>
          <p:cNvPicPr>
            <a:picLocks noChangeAspect="1"/>
          </p:cNvPicPr>
          <p:nvPr/>
        </p:nvPicPr>
        <p:blipFill>
          <a:blip r:embed="rId4"/>
          <a:stretch>
            <a:fillRect/>
          </a:stretch>
        </p:blipFill>
        <p:spPr>
          <a:xfrm>
            <a:off x="9264249" y="6012206"/>
            <a:ext cx="2359861" cy="605093"/>
          </a:xfrm>
          <a:prstGeom prst="rect">
            <a:avLst/>
          </a:prstGeom>
        </p:spPr>
      </p:pic>
      <p:pic>
        <p:nvPicPr>
          <p:cNvPr id="21" name="Picture 20" descr="A logo with a shield and text&#10;&#10;Description automatically generated">
            <a:extLst>
              <a:ext uri="{FF2B5EF4-FFF2-40B4-BE49-F238E27FC236}">
                <a16:creationId xmlns:a16="http://schemas.microsoft.com/office/drawing/2014/main" id="{FE7C658C-5E2C-FB00-8A6D-585B84A747CC}"/>
              </a:ext>
            </a:extLst>
          </p:cNvPr>
          <p:cNvPicPr>
            <a:picLocks noChangeAspect="1"/>
          </p:cNvPicPr>
          <p:nvPr/>
        </p:nvPicPr>
        <p:blipFill rotWithShape="1">
          <a:blip r:embed="rId5">
            <a:extLst>
              <a:ext uri="{28A0092B-C50C-407E-A947-70E740481C1C}">
                <a14:useLocalDpi xmlns:a14="http://schemas.microsoft.com/office/drawing/2010/main" val="0"/>
              </a:ext>
            </a:extLst>
          </a:blip>
          <a:srcRect l="6284" t="3875" r="7153" b="7095"/>
          <a:stretch/>
        </p:blipFill>
        <p:spPr>
          <a:xfrm>
            <a:off x="6961629" y="5630881"/>
            <a:ext cx="1166516" cy="1191073"/>
          </a:xfrm>
          <a:prstGeom prst="rect">
            <a:avLst/>
          </a:prstGeom>
        </p:spPr>
      </p:pic>
      <p:sp>
        <p:nvSpPr>
          <p:cNvPr id="22" name="TextBox 21">
            <a:extLst>
              <a:ext uri="{FF2B5EF4-FFF2-40B4-BE49-F238E27FC236}">
                <a16:creationId xmlns:a16="http://schemas.microsoft.com/office/drawing/2014/main" id="{AABF1A12-F165-6018-1739-61E613C7CF55}"/>
              </a:ext>
            </a:extLst>
          </p:cNvPr>
          <p:cNvSpPr txBox="1"/>
          <p:nvPr/>
        </p:nvSpPr>
        <p:spPr>
          <a:xfrm>
            <a:off x="358352" y="2094572"/>
            <a:ext cx="3017520" cy="3508360"/>
          </a:xfrm>
          <a:prstGeom prst="rect">
            <a:avLst/>
          </a:prstGeom>
          <a:noFill/>
        </p:spPr>
        <p:txBody>
          <a:bodyPr wrap="square">
            <a:noAutofit/>
          </a:bodyPr>
          <a:lstStyle>
            <a:defPPr>
              <a:defRPr lang="en-US"/>
            </a:defPPr>
            <a:lvl1pPr indent="0">
              <a:spcBef>
                <a:spcPts val="300"/>
              </a:spcBef>
              <a:spcAft>
                <a:spcPts val="300"/>
              </a:spcAft>
              <a:buFont typeface="Arial" panose="020B0604020202020204" pitchFamily="34" charset="0"/>
              <a:buNone/>
              <a:defRPr>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BE" sz="1400" dirty="0">
                <a:solidFill>
                  <a:srgbClr val="002060"/>
                </a:solidFill>
              </a:rPr>
              <a:t>Le RTCC offre un local et un support logistique pour une panoplie de formations. C’est le centre de référence (~12 formations/an) dû à sa position géographique optimale, son expérience, et ses taux préférentiels.</a:t>
            </a:r>
          </a:p>
          <a:p>
            <a:r>
              <a:rPr lang="fr-BE" sz="1400" dirty="0">
                <a:solidFill>
                  <a:srgbClr val="002060"/>
                </a:solidFill>
              </a:rPr>
              <a:t>Le RTCC a un partenariat avec le Bureau des Affaires Militaires (BAM) et vient en appui à la formation continue, se concentre sur la formation des formateurs, le développement de curricula et le renforcement de capacités de commandement (ex: Field </a:t>
            </a:r>
            <a:r>
              <a:rPr lang="fr-BE" sz="1400" dirty="0" err="1">
                <a:solidFill>
                  <a:srgbClr val="002060"/>
                </a:solidFill>
              </a:rPr>
              <a:t>Medical</a:t>
            </a:r>
            <a:r>
              <a:rPr lang="fr-BE" sz="1400" dirty="0">
                <a:solidFill>
                  <a:srgbClr val="002060"/>
                </a:solidFill>
              </a:rPr>
              <a:t> Assistant Course, </a:t>
            </a:r>
            <a:r>
              <a:rPr lang="fr-BE" sz="1400" dirty="0" err="1">
                <a:solidFill>
                  <a:srgbClr val="002060"/>
                </a:solidFill>
              </a:rPr>
              <a:t>Sector</a:t>
            </a:r>
            <a:r>
              <a:rPr lang="fr-BE" sz="1400" dirty="0">
                <a:solidFill>
                  <a:srgbClr val="002060"/>
                </a:solidFill>
              </a:rPr>
              <a:t> Commanders Course, Battalion Course, etc.)</a:t>
            </a:r>
          </a:p>
          <a:p>
            <a:endParaRPr lang="fr-BE" sz="1400" dirty="0"/>
          </a:p>
          <a:p>
            <a:endParaRPr lang="fr-BE" sz="1400" dirty="0"/>
          </a:p>
        </p:txBody>
      </p:sp>
    </p:spTree>
    <p:extLst>
      <p:ext uri="{BB962C8B-B14F-4D97-AF65-F5344CB8AC3E}">
        <p14:creationId xmlns:p14="http://schemas.microsoft.com/office/powerpoint/2010/main" val="6045000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2B9E-6865-1EE5-C140-E0CF5F0696D9}"/>
              </a:ext>
            </a:extLst>
          </p:cNvPr>
          <p:cNvSpPr>
            <a:spLocks noGrp="1"/>
          </p:cNvSpPr>
          <p:nvPr>
            <p:ph type="title"/>
          </p:nvPr>
        </p:nvSpPr>
        <p:spPr/>
        <p:txBody>
          <a:bodyPr/>
          <a:lstStyle/>
          <a:p>
            <a:r>
              <a:rPr lang="fr-FR" dirty="0">
                <a:effectLst>
                  <a:outerShdw blurRad="38100" dist="38100" dir="2700000" algn="tl">
                    <a:srgbClr val="000000">
                      <a:alpha val="43137"/>
                    </a:srgbClr>
                  </a:outerShdw>
                </a:effectLst>
                <a:latin typeface="+mn-lt"/>
              </a:rPr>
              <a:t>Les avantages d’être formé à Entebbe en appui aux missions</a:t>
            </a:r>
            <a:r>
              <a:rPr lang="fr-FR" dirty="0">
                <a:latin typeface="+mn-lt"/>
              </a:rPr>
              <a:t> </a:t>
            </a:r>
            <a:endParaRPr lang="en-UG" dirty="0">
              <a:latin typeface="+mn-lt"/>
            </a:endParaRPr>
          </a:p>
        </p:txBody>
      </p:sp>
      <p:sp>
        <p:nvSpPr>
          <p:cNvPr id="7" name="TextBox 6">
            <a:extLst>
              <a:ext uri="{FF2B5EF4-FFF2-40B4-BE49-F238E27FC236}">
                <a16:creationId xmlns:a16="http://schemas.microsoft.com/office/drawing/2014/main" id="{37507024-31F4-3F45-D62D-CB0356D50521}"/>
              </a:ext>
            </a:extLst>
          </p:cNvPr>
          <p:cNvSpPr txBox="1"/>
          <p:nvPr/>
        </p:nvSpPr>
        <p:spPr>
          <a:xfrm>
            <a:off x="267423" y="1990425"/>
            <a:ext cx="3293746" cy="822960"/>
          </a:xfrm>
          <a:prstGeom prst="roundRect">
            <a:avLst/>
          </a:prstGeom>
          <a:solidFill>
            <a:srgbClr val="00B0F0"/>
          </a:solidFill>
          <a:ln>
            <a:solidFill>
              <a:schemeClr val="accent1"/>
            </a:solidFill>
          </a:ln>
        </p:spPr>
        <p:txBody>
          <a:bodyPr wrap="square" anchor="ctr">
            <a:noAutofit/>
          </a:bodyPr>
          <a:lstStyle/>
          <a:p>
            <a:r>
              <a:rPr lang="fr-BE" sz="1600" b="1" dirty="0">
                <a:solidFill>
                  <a:schemeClr val="bg1"/>
                </a:solidFill>
              </a:rPr>
              <a:t>Formations à la fois continues et </a:t>
            </a:r>
            <a:r>
              <a:rPr lang="fr-BE" sz="1600" b="1" i="1" dirty="0">
                <a:solidFill>
                  <a:schemeClr val="bg1"/>
                </a:solidFill>
              </a:rPr>
              <a:t>in situ</a:t>
            </a:r>
          </a:p>
        </p:txBody>
      </p:sp>
      <p:sp>
        <p:nvSpPr>
          <p:cNvPr id="8" name="TextBox 7">
            <a:extLst>
              <a:ext uri="{FF2B5EF4-FFF2-40B4-BE49-F238E27FC236}">
                <a16:creationId xmlns:a16="http://schemas.microsoft.com/office/drawing/2014/main" id="{C7078615-8E61-A6DE-F792-272F9777CF65}"/>
              </a:ext>
            </a:extLst>
          </p:cNvPr>
          <p:cNvSpPr txBox="1"/>
          <p:nvPr/>
        </p:nvSpPr>
        <p:spPr>
          <a:xfrm>
            <a:off x="267423" y="2942925"/>
            <a:ext cx="3293746" cy="822960"/>
          </a:xfrm>
          <a:prstGeom prst="roundRect">
            <a:avLst/>
          </a:prstGeom>
          <a:solidFill>
            <a:srgbClr val="00B0F0"/>
          </a:solidFill>
          <a:ln>
            <a:solidFill>
              <a:schemeClr val="accent1"/>
            </a:solidFill>
          </a:ln>
        </p:spPr>
        <p:txBody>
          <a:bodyPr wrap="square" anchor="ctr">
            <a:noAutofit/>
          </a:bodyPr>
          <a:lstStyle/>
          <a:p>
            <a:r>
              <a:rPr lang="fr-BE" sz="1600" b="1" i="0" u="none" strike="noStrike" baseline="0" dirty="0">
                <a:solidFill>
                  <a:schemeClr val="bg1"/>
                </a:solidFill>
              </a:rPr>
              <a:t>Position géographique stratégique et situation sécuritaire adéquate</a:t>
            </a:r>
            <a:endParaRPr lang="fr-BE" sz="1600" dirty="0">
              <a:solidFill>
                <a:schemeClr val="bg1"/>
              </a:solidFill>
            </a:endParaRPr>
          </a:p>
        </p:txBody>
      </p:sp>
      <p:sp>
        <p:nvSpPr>
          <p:cNvPr id="9" name="TextBox 8">
            <a:extLst>
              <a:ext uri="{FF2B5EF4-FFF2-40B4-BE49-F238E27FC236}">
                <a16:creationId xmlns:a16="http://schemas.microsoft.com/office/drawing/2014/main" id="{CA362F3E-3139-9C20-ECC4-F54C779AE546}"/>
              </a:ext>
            </a:extLst>
          </p:cNvPr>
          <p:cNvSpPr txBox="1"/>
          <p:nvPr/>
        </p:nvSpPr>
        <p:spPr>
          <a:xfrm>
            <a:off x="267423" y="3887606"/>
            <a:ext cx="3293746" cy="822960"/>
          </a:xfrm>
          <a:prstGeom prst="roundRect">
            <a:avLst/>
          </a:prstGeom>
          <a:solidFill>
            <a:srgbClr val="00B0F0"/>
          </a:solidFill>
          <a:ln>
            <a:solidFill>
              <a:schemeClr val="accent1"/>
            </a:solidFill>
          </a:ln>
        </p:spPr>
        <p:txBody>
          <a:bodyPr wrap="square" anchor="ctr">
            <a:noAutofit/>
          </a:bodyPr>
          <a:lstStyle/>
          <a:p>
            <a:r>
              <a:rPr lang="fr-BE" sz="1600" b="1" i="0" u="none" strike="noStrike" baseline="0" dirty="0">
                <a:solidFill>
                  <a:schemeClr val="bg1"/>
                </a:solidFill>
              </a:rPr>
              <a:t>Taux préférentiels, expertise interne et de longue date</a:t>
            </a:r>
            <a:endParaRPr lang="fr-BE" sz="1600" b="1" dirty="0">
              <a:solidFill>
                <a:schemeClr val="bg1"/>
              </a:solidFill>
            </a:endParaRPr>
          </a:p>
        </p:txBody>
      </p:sp>
      <p:sp>
        <p:nvSpPr>
          <p:cNvPr id="10" name="TextBox 9">
            <a:extLst>
              <a:ext uri="{FF2B5EF4-FFF2-40B4-BE49-F238E27FC236}">
                <a16:creationId xmlns:a16="http://schemas.microsoft.com/office/drawing/2014/main" id="{69F5E753-F7B2-4CC9-5ACB-B7D6F5BC0F60}"/>
              </a:ext>
            </a:extLst>
          </p:cNvPr>
          <p:cNvSpPr txBox="1"/>
          <p:nvPr/>
        </p:nvSpPr>
        <p:spPr>
          <a:xfrm>
            <a:off x="267423" y="4847925"/>
            <a:ext cx="3293746" cy="822960"/>
          </a:xfrm>
          <a:prstGeom prst="roundRect">
            <a:avLst/>
          </a:prstGeom>
          <a:solidFill>
            <a:srgbClr val="00B0F0"/>
          </a:solidFill>
          <a:ln>
            <a:solidFill>
              <a:schemeClr val="accent1"/>
            </a:solidFill>
          </a:ln>
        </p:spPr>
        <p:txBody>
          <a:bodyPr wrap="square" anchor="ctr">
            <a:noAutofit/>
          </a:bodyPr>
          <a:lstStyle/>
          <a:p>
            <a:r>
              <a:rPr lang="fr-BE" sz="1600" b="1" dirty="0">
                <a:solidFill>
                  <a:schemeClr val="bg1"/>
                </a:solidFill>
              </a:rPr>
              <a:t>Installations de pointe équipées de technologies modernes</a:t>
            </a:r>
            <a:endParaRPr lang="fr-BE" sz="1600" dirty="0">
              <a:solidFill>
                <a:schemeClr val="bg1"/>
              </a:solidFill>
            </a:endParaRPr>
          </a:p>
        </p:txBody>
      </p:sp>
      <p:sp>
        <p:nvSpPr>
          <p:cNvPr id="12" name="TextBox 11">
            <a:extLst>
              <a:ext uri="{FF2B5EF4-FFF2-40B4-BE49-F238E27FC236}">
                <a16:creationId xmlns:a16="http://schemas.microsoft.com/office/drawing/2014/main" id="{4EF9952E-0A2C-1384-FD0C-E38169062DAA}"/>
              </a:ext>
            </a:extLst>
          </p:cNvPr>
          <p:cNvSpPr txBox="1"/>
          <p:nvPr/>
        </p:nvSpPr>
        <p:spPr>
          <a:xfrm>
            <a:off x="3672863" y="2029926"/>
            <a:ext cx="8321040" cy="646331"/>
          </a:xfrm>
          <a:prstGeom prst="rect">
            <a:avLst/>
          </a:prstGeom>
          <a:noFill/>
        </p:spPr>
        <p:txBody>
          <a:bodyPr wrap="square">
            <a:noAutofit/>
          </a:bodyPr>
          <a:lstStyle/>
          <a:p>
            <a:r>
              <a:rPr lang="fr-BE" sz="1600" b="0" i="0" u="none" strike="noStrike" baseline="0" dirty="0">
                <a:solidFill>
                  <a:srgbClr val="002060"/>
                </a:solidFill>
              </a:rPr>
              <a:t>Les formations à Entebbe répondent à la fois </a:t>
            </a:r>
            <a:r>
              <a:rPr lang="fr-BE" sz="1600" b="1" i="0" u="none" strike="noStrike" baseline="0" dirty="0">
                <a:solidFill>
                  <a:srgbClr val="002060"/>
                </a:solidFill>
              </a:rPr>
              <a:t>aux objectifs de la formation </a:t>
            </a:r>
            <a:r>
              <a:rPr lang="fr-BE" sz="1600" b="0" i="0" u="none" strike="noStrike" baseline="0" dirty="0">
                <a:solidFill>
                  <a:srgbClr val="002060"/>
                </a:solidFill>
              </a:rPr>
              <a:t>continue de moyen et long-terme, ainsi qu’aux objectifs plus immédiats de la formation </a:t>
            </a:r>
            <a:r>
              <a:rPr lang="fr-BE" sz="1600" b="1" i="1" u="none" strike="noStrike" baseline="0" dirty="0">
                <a:solidFill>
                  <a:srgbClr val="002060"/>
                </a:solidFill>
              </a:rPr>
              <a:t>in situ</a:t>
            </a:r>
            <a:r>
              <a:rPr lang="fr-BE" sz="1600" u="none" strike="noStrike" baseline="0" dirty="0">
                <a:solidFill>
                  <a:srgbClr val="002060"/>
                </a:solidFill>
              </a:rPr>
              <a:t>.</a:t>
            </a:r>
            <a:endParaRPr lang="fr-BE" sz="1600" b="1" i="0" u="none" strike="noStrike" baseline="0" dirty="0">
              <a:solidFill>
                <a:srgbClr val="002060"/>
              </a:solidFill>
            </a:endParaRPr>
          </a:p>
        </p:txBody>
      </p:sp>
      <p:sp>
        <p:nvSpPr>
          <p:cNvPr id="13" name="TextBox 12">
            <a:extLst>
              <a:ext uri="{FF2B5EF4-FFF2-40B4-BE49-F238E27FC236}">
                <a16:creationId xmlns:a16="http://schemas.microsoft.com/office/drawing/2014/main" id="{DC263E4F-051A-2897-5575-05837D0AB892}"/>
              </a:ext>
            </a:extLst>
          </p:cNvPr>
          <p:cNvSpPr txBox="1"/>
          <p:nvPr/>
        </p:nvSpPr>
        <p:spPr>
          <a:xfrm>
            <a:off x="3672863" y="2996363"/>
            <a:ext cx="8321040" cy="769522"/>
          </a:xfrm>
          <a:prstGeom prst="rect">
            <a:avLst/>
          </a:prstGeom>
          <a:noFill/>
        </p:spPr>
        <p:txBody>
          <a:bodyPr wrap="square">
            <a:noAutofit/>
          </a:bodyPr>
          <a:lstStyle/>
          <a:p>
            <a:r>
              <a:rPr lang="fr-FR" sz="1600" dirty="0">
                <a:solidFill>
                  <a:srgbClr val="002060"/>
                </a:solidFill>
              </a:rPr>
              <a:t>Le RSCE à Entebbe est </a:t>
            </a:r>
            <a:r>
              <a:rPr lang="fr-FR" sz="1600" b="1" dirty="0">
                <a:solidFill>
                  <a:srgbClr val="002060"/>
                </a:solidFill>
              </a:rPr>
              <a:t>le centre d’excellence </a:t>
            </a:r>
            <a:r>
              <a:rPr lang="fr-FR" sz="1600" dirty="0">
                <a:solidFill>
                  <a:srgbClr val="002060"/>
                </a:solidFill>
              </a:rPr>
              <a:t>le plus proche de la majorité des théâtres d’opération des Nations Unies opérant dans un contexte sécuritaire adéquat, optimisant le résultat des formations par rapport à leurs coûts de mise en œuvre et les distances de déplacement. </a:t>
            </a:r>
            <a:endParaRPr lang="en-US" sz="1600" dirty="0">
              <a:solidFill>
                <a:srgbClr val="002060"/>
              </a:solidFill>
            </a:endParaRPr>
          </a:p>
        </p:txBody>
      </p:sp>
      <p:sp>
        <p:nvSpPr>
          <p:cNvPr id="14" name="TextBox 13">
            <a:extLst>
              <a:ext uri="{FF2B5EF4-FFF2-40B4-BE49-F238E27FC236}">
                <a16:creationId xmlns:a16="http://schemas.microsoft.com/office/drawing/2014/main" id="{82666ECC-2B3F-AB6C-88E1-C370E68ACD4D}"/>
              </a:ext>
            </a:extLst>
          </p:cNvPr>
          <p:cNvSpPr txBox="1"/>
          <p:nvPr/>
        </p:nvSpPr>
        <p:spPr>
          <a:xfrm>
            <a:off x="3672863" y="3883294"/>
            <a:ext cx="8321040" cy="646331"/>
          </a:xfrm>
          <a:prstGeom prst="rect">
            <a:avLst/>
          </a:prstGeom>
          <a:noFill/>
        </p:spPr>
        <p:txBody>
          <a:bodyPr wrap="square">
            <a:noAutofit/>
          </a:bodyPr>
          <a:lstStyle/>
          <a:p>
            <a:r>
              <a:rPr lang="fr-BE" sz="1600" b="1" i="0" u="none" strike="noStrike" baseline="0" dirty="0">
                <a:solidFill>
                  <a:srgbClr val="002060"/>
                </a:solidFill>
              </a:rPr>
              <a:t>Les taux </a:t>
            </a:r>
            <a:r>
              <a:rPr lang="fr-BE" sz="1600" b="0" i="0" u="none" strike="noStrike" baseline="0" dirty="0">
                <a:solidFill>
                  <a:srgbClr val="002060"/>
                </a:solidFill>
              </a:rPr>
              <a:t>de participation, de loyer et d'accès </a:t>
            </a:r>
            <a:r>
              <a:rPr lang="fr-BE" sz="1600" b="1" i="0" u="none" strike="noStrike" baseline="0" dirty="0">
                <a:solidFill>
                  <a:srgbClr val="002060"/>
                </a:solidFill>
              </a:rPr>
              <a:t>sont préférentiels </a:t>
            </a:r>
            <a:r>
              <a:rPr lang="fr-BE" sz="1600" b="0" i="0" u="none" strike="noStrike" baseline="0" dirty="0">
                <a:solidFill>
                  <a:srgbClr val="002060"/>
                </a:solidFill>
              </a:rPr>
              <a:t>aux compétiteurs avec une qualité de service supérieure à la norme.</a:t>
            </a:r>
          </a:p>
        </p:txBody>
      </p:sp>
      <p:sp>
        <p:nvSpPr>
          <p:cNvPr id="15" name="TextBox 14">
            <a:extLst>
              <a:ext uri="{FF2B5EF4-FFF2-40B4-BE49-F238E27FC236}">
                <a16:creationId xmlns:a16="http://schemas.microsoft.com/office/drawing/2014/main" id="{5EB8D4EE-7110-6EA9-CD6B-07AB9E53734B}"/>
              </a:ext>
            </a:extLst>
          </p:cNvPr>
          <p:cNvSpPr txBox="1"/>
          <p:nvPr/>
        </p:nvSpPr>
        <p:spPr>
          <a:xfrm>
            <a:off x="3672863" y="4794788"/>
            <a:ext cx="8321040" cy="646331"/>
          </a:xfrm>
          <a:prstGeom prst="rect">
            <a:avLst/>
          </a:prstGeom>
          <a:noFill/>
        </p:spPr>
        <p:txBody>
          <a:bodyPr wrap="square">
            <a:noAutofit/>
          </a:bodyPr>
          <a:lstStyle/>
          <a:p>
            <a:r>
              <a:rPr lang="fr-BE" sz="1600" b="0" i="0" u="none" strike="noStrike" baseline="0" dirty="0">
                <a:solidFill>
                  <a:srgbClr val="002060"/>
                </a:solidFill>
              </a:rPr>
              <a:t>Le Campus de l’ONU à Entebbe est équipé d’un </a:t>
            </a:r>
            <a:r>
              <a:rPr lang="fr-BE" sz="1600" b="1" i="0" u="none" strike="noStrike" baseline="0" dirty="0">
                <a:solidFill>
                  <a:srgbClr val="002060"/>
                </a:solidFill>
              </a:rPr>
              <a:t>VILT</a:t>
            </a:r>
            <a:r>
              <a:rPr lang="fr-BE" sz="1600" b="0" i="0" u="none" strike="noStrike" baseline="0" dirty="0">
                <a:solidFill>
                  <a:srgbClr val="002060"/>
                </a:solidFill>
              </a:rPr>
              <a:t>, (</a:t>
            </a:r>
            <a:r>
              <a:rPr lang="fr-BE" sz="1600" b="1" i="0" u="none" strike="noStrike" baseline="0" dirty="0">
                <a:solidFill>
                  <a:srgbClr val="002060"/>
                </a:solidFill>
              </a:rPr>
              <a:t>V</a:t>
            </a:r>
            <a:r>
              <a:rPr lang="fr-BE" sz="1600" b="0" i="0" u="none" strike="noStrike" baseline="0" dirty="0">
                <a:solidFill>
                  <a:srgbClr val="002060"/>
                </a:solidFill>
              </a:rPr>
              <a:t>irtual </a:t>
            </a:r>
            <a:r>
              <a:rPr lang="fr-BE" sz="1600" b="1" i="0" u="none" strike="noStrike" baseline="0" dirty="0" err="1">
                <a:solidFill>
                  <a:srgbClr val="002060"/>
                </a:solidFill>
              </a:rPr>
              <a:t>I</a:t>
            </a:r>
            <a:r>
              <a:rPr lang="fr-BE" sz="1600" b="0" i="0" u="none" strike="noStrike" baseline="0" dirty="0" err="1">
                <a:solidFill>
                  <a:srgbClr val="002060"/>
                </a:solidFill>
              </a:rPr>
              <a:t>nstructor</a:t>
            </a:r>
            <a:r>
              <a:rPr lang="fr-BE" sz="1600" dirty="0" err="1">
                <a:solidFill>
                  <a:srgbClr val="002060"/>
                </a:solidFill>
              </a:rPr>
              <a:t>-</a:t>
            </a:r>
            <a:r>
              <a:rPr lang="fr-BE" sz="1600" b="1" i="0" u="none" strike="noStrike" baseline="0" dirty="0" err="1">
                <a:solidFill>
                  <a:srgbClr val="002060"/>
                </a:solidFill>
              </a:rPr>
              <a:t>L</a:t>
            </a:r>
            <a:r>
              <a:rPr lang="fr-BE" sz="1600" b="0" i="0" u="none" strike="noStrike" baseline="0" dirty="0" err="1">
                <a:solidFill>
                  <a:srgbClr val="002060"/>
                </a:solidFill>
              </a:rPr>
              <a:t>ed</a:t>
            </a:r>
            <a:r>
              <a:rPr lang="fr-BE" sz="1600" b="0" i="0" u="none" strike="noStrike" baseline="0" dirty="0">
                <a:solidFill>
                  <a:srgbClr val="002060"/>
                </a:solidFill>
              </a:rPr>
              <a:t> </a:t>
            </a:r>
            <a:r>
              <a:rPr lang="fr-BE" sz="1600" b="1" i="0" u="none" strike="noStrike" baseline="0" dirty="0">
                <a:solidFill>
                  <a:srgbClr val="002060"/>
                </a:solidFill>
              </a:rPr>
              <a:t>T</a:t>
            </a:r>
            <a:r>
              <a:rPr lang="fr-BE" sz="1600" b="0" i="0" u="none" strike="noStrike" baseline="0" dirty="0">
                <a:solidFill>
                  <a:srgbClr val="002060"/>
                </a:solidFill>
              </a:rPr>
              <a:t>raining) un </a:t>
            </a:r>
            <a:r>
              <a:rPr lang="fr-BE" sz="1600" b="1" i="0" u="none" strike="noStrike" baseline="0" dirty="0">
                <a:solidFill>
                  <a:srgbClr val="002060"/>
                </a:solidFill>
              </a:rPr>
              <a:t>centre technologique </a:t>
            </a:r>
            <a:r>
              <a:rPr lang="fr-BE" sz="1600" b="0" i="0" u="none" strike="noStrike" baseline="0" dirty="0">
                <a:solidFill>
                  <a:srgbClr val="002060"/>
                </a:solidFill>
              </a:rPr>
              <a:t>et informatique qui offre une formation à distance de meilleure qualité, et le </a:t>
            </a:r>
            <a:r>
              <a:rPr lang="fr-BE" sz="1600" b="1" i="0" u="none" strike="noStrike" baseline="0" dirty="0">
                <a:solidFill>
                  <a:srgbClr val="002060"/>
                </a:solidFill>
              </a:rPr>
              <a:t>RTCC</a:t>
            </a:r>
            <a:r>
              <a:rPr lang="fr-BE" sz="1600" b="0" i="0" u="none" strike="noStrike" baseline="0" dirty="0">
                <a:solidFill>
                  <a:srgbClr val="002060"/>
                </a:solidFill>
              </a:rPr>
              <a:t> qui réponds aux </a:t>
            </a:r>
            <a:r>
              <a:rPr lang="fr-BE" sz="1600" b="1" i="0" u="none" strike="noStrike" baseline="0" dirty="0">
                <a:solidFill>
                  <a:srgbClr val="002060"/>
                </a:solidFill>
              </a:rPr>
              <a:t>besoins modernes professionnels </a:t>
            </a:r>
            <a:r>
              <a:rPr lang="fr-BE" sz="1600" b="0" i="0" u="none" strike="noStrike" baseline="0" dirty="0">
                <a:solidFill>
                  <a:srgbClr val="002060"/>
                </a:solidFill>
              </a:rPr>
              <a:t>ainsi qu’au </a:t>
            </a:r>
            <a:r>
              <a:rPr lang="fr-BE" sz="1600" b="1" i="0" u="none" strike="noStrike" baseline="0" dirty="0">
                <a:solidFill>
                  <a:srgbClr val="002060"/>
                </a:solidFill>
              </a:rPr>
              <a:t>développement durable</a:t>
            </a:r>
            <a:r>
              <a:rPr lang="fr-BE" sz="1600" b="0" i="0" u="none" strike="noStrike" baseline="0" dirty="0">
                <a:solidFill>
                  <a:srgbClr val="002060"/>
                </a:solidFill>
              </a:rPr>
              <a:t>.</a:t>
            </a:r>
          </a:p>
        </p:txBody>
      </p:sp>
      <p:sp>
        <p:nvSpPr>
          <p:cNvPr id="17" name="TextBox 16">
            <a:extLst>
              <a:ext uri="{FF2B5EF4-FFF2-40B4-BE49-F238E27FC236}">
                <a16:creationId xmlns:a16="http://schemas.microsoft.com/office/drawing/2014/main" id="{B975FA45-CDA9-8D50-1189-37256DC8BD57}"/>
              </a:ext>
            </a:extLst>
          </p:cNvPr>
          <p:cNvSpPr txBox="1"/>
          <p:nvPr/>
        </p:nvSpPr>
        <p:spPr>
          <a:xfrm>
            <a:off x="685799" y="948884"/>
            <a:ext cx="10491538" cy="400110"/>
          </a:xfrm>
          <a:prstGeom prst="rect">
            <a:avLst/>
          </a:prstGeom>
          <a:noFill/>
        </p:spPr>
        <p:txBody>
          <a:bodyPr wrap="square" rtlCol="0">
            <a:spAutoFit/>
          </a:bodyPr>
          <a:lstStyle/>
          <a:p>
            <a:pPr algn="ctr"/>
            <a:r>
              <a:rPr lang="fr-BE" sz="2000" i="1" dirty="0">
                <a:solidFill>
                  <a:srgbClr val="002060"/>
                </a:solidFill>
              </a:rPr>
              <a:t>Les avantages géographiques, financiers et environnementaux des formations à Entebbe</a:t>
            </a:r>
          </a:p>
        </p:txBody>
      </p:sp>
    </p:spTree>
    <p:extLst>
      <p:ext uri="{BB962C8B-B14F-4D97-AF65-F5344CB8AC3E}">
        <p14:creationId xmlns:p14="http://schemas.microsoft.com/office/powerpoint/2010/main" val="2642949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F4DE-6016-25BE-1C2A-17C03CE3C3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5F61F7-2659-5DD5-7D89-239CACEB2921}"/>
              </a:ext>
            </a:extLst>
          </p:cNvPr>
          <p:cNvSpPr>
            <a:spLocks noGrp="1"/>
          </p:cNvSpPr>
          <p:nvPr>
            <p:ph type="title"/>
          </p:nvPr>
        </p:nvSpPr>
        <p:spPr/>
        <p:txBody>
          <a:bodyPr/>
          <a:lstStyle/>
          <a:p>
            <a:r>
              <a:rPr lang="fr-FR" dirty="0">
                <a:effectLst>
                  <a:outerShdw blurRad="38100" dist="38100" dir="2700000" algn="tl">
                    <a:srgbClr val="000000">
                      <a:alpha val="43137"/>
                    </a:srgbClr>
                  </a:outerShdw>
                </a:effectLst>
                <a:latin typeface="+mn-lt"/>
              </a:rPr>
              <a:t>Les formations proposées à Entebbe sont-elles adaptées aux défis et enjeux opérationnels contemporains? (1/3)</a:t>
            </a:r>
            <a:endParaRPr lang="en-US" dirty="0"/>
          </a:p>
        </p:txBody>
      </p:sp>
      <p:sp>
        <p:nvSpPr>
          <p:cNvPr id="19" name="TextBox 18">
            <a:extLst>
              <a:ext uri="{FF2B5EF4-FFF2-40B4-BE49-F238E27FC236}">
                <a16:creationId xmlns:a16="http://schemas.microsoft.com/office/drawing/2014/main" id="{272A207C-F32B-B69D-FDA3-7F578D969256}"/>
              </a:ext>
            </a:extLst>
          </p:cNvPr>
          <p:cNvSpPr txBox="1"/>
          <p:nvPr/>
        </p:nvSpPr>
        <p:spPr>
          <a:xfrm>
            <a:off x="1510555" y="1437731"/>
            <a:ext cx="2814916" cy="1904999"/>
          </a:xfrm>
          <a:prstGeom prst="rect">
            <a:avLst/>
          </a:prstGeom>
          <a:noFill/>
        </p:spPr>
        <p:txBody>
          <a:bodyPr wrap="square" anchor="ctr">
            <a:noAutofit/>
          </a:bodyPr>
          <a:lstStyle>
            <a:defPPr>
              <a:defRPr lang="en-US"/>
            </a:defPPr>
            <a:lvl1pPr algn="ctr">
              <a:defRPr b="1">
                <a:solidFill>
                  <a:srgbClr val="000000"/>
                </a:solidFill>
                <a:latin typeface="Open Sans" panose="020B0606030504020204" pitchFamily="34" charset="0"/>
              </a:defRPr>
            </a:lvl1pPr>
          </a:lstStyle>
          <a:p>
            <a:r>
              <a:rPr lang="en-US" sz="2000" dirty="0">
                <a:solidFill>
                  <a:srgbClr val="28AA96"/>
                </a:solidFill>
                <a:latin typeface="Calibri" panose="020F0502020204030204" pitchFamily="34" charset="0"/>
                <a:cs typeface="Calibri" panose="020F0502020204030204" pitchFamily="34" charset="0"/>
              </a:rPr>
              <a:t>La nature des </a:t>
            </a:r>
            <a:r>
              <a:rPr lang="fr-FR" sz="2000" dirty="0">
                <a:solidFill>
                  <a:srgbClr val="28AA96"/>
                </a:solidFill>
                <a:latin typeface="Calibri" panose="020F0502020204030204" pitchFamily="34" charset="0"/>
                <a:cs typeface="Calibri" panose="020F0502020204030204" pitchFamily="34" charset="0"/>
              </a:rPr>
              <a:t>conflits</a:t>
            </a:r>
            <a:r>
              <a:rPr lang="en-US" sz="2000" dirty="0">
                <a:solidFill>
                  <a:srgbClr val="28AA96"/>
                </a:solidFill>
                <a:latin typeface="Calibri" panose="020F0502020204030204" pitchFamily="34" charset="0"/>
                <a:cs typeface="Calibri" panose="020F0502020204030204" pitchFamily="34" charset="0"/>
              </a:rPr>
              <a:t> </a:t>
            </a:r>
            <a:r>
              <a:rPr lang="fr-FR" sz="2000" dirty="0">
                <a:solidFill>
                  <a:srgbClr val="28AA96"/>
                </a:solidFill>
                <a:latin typeface="Calibri" panose="020F0502020204030204" pitchFamily="34" charset="0"/>
                <a:cs typeface="Calibri" panose="020F0502020204030204" pitchFamily="34" charset="0"/>
              </a:rPr>
              <a:t>contemporains</a:t>
            </a:r>
            <a:r>
              <a:rPr lang="en-US" sz="2000" dirty="0">
                <a:solidFill>
                  <a:srgbClr val="28AA96"/>
                </a:solidFill>
                <a:latin typeface="Calibri" panose="020F0502020204030204" pitchFamily="34" charset="0"/>
                <a:cs typeface="Calibri" panose="020F0502020204030204" pitchFamily="34" charset="0"/>
              </a:rPr>
              <a:t> et </a:t>
            </a:r>
            <a:r>
              <a:rPr lang="fr-FR" sz="2000" dirty="0">
                <a:solidFill>
                  <a:srgbClr val="28AA96"/>
                </a:solidFill>
                <a:latin typeface="Calibri" panose="020F0502020204030204" pitchFamily="34" charset="0"/>
                <a:cs typeface="Calibri" panose="020F0502020204030204" pitchFamily="34" charset="0"/>
              </a:rPr>
              <a:t>ces</a:t>
            </a:r>
            <a:r>
              <a:rPr lang="en-US" sz="2000" dirty="0">
                <a:solidFill>
                  <a:srgbClr val="28AA96"/>
                </a:solidFill>
                <a:latin typeface="Calibri" panose="020F0502020204030204" pitchFamily="34" charset="0"/>
                <a:cs typeface="Calibri" panose="020F0502020204030204" pitchFamily="34" charset="0"/>
              </a:rPr>
              <a:t> </a:t>
            </a:r>
            <a:r>
              <a:rPr lang="fr-FR" sz="2000" dirty="0">
                <a:solidFill>
                  <a:srgbClr val="28AA96"/>
                </a:solidFill>
                <a:latin typeface="Calibri" panose="020F0502020204030204" pitchFamily="34" charset="0"/>
                <a:cs typeface="Calibri" panose="020F0502020204030204" pitchFamily="34" charset="0"/>
              </a:rPr>
              <a:t>nombreux</a:t>
            </a:r>
            <a:r>
              <a:rPr lang="en-US" sz="2000" dirty="0">
                <a:solidFill>
                  <a:srgbClr val="28AA96"/>
                </a:solidFill>
                <a:latin typeface="Calibri" panose="020F0502020204030204" pitchFamily="34" charset="0"/>
                <a:cs typeface="Calibri" panose="020F0502020204030204" pitchFamily="34" charset="0"/>
              </a:rPr>
              <a:t> </a:t>
            </a:r>
            <a:r>
              <a:rPr lang="fr-FR" sz="2000" dirty="0">
                <a:solidFill>
                  <a:srgbClr val="28AA96"/>
                </a:solidFill>
                <a:latin typeface="Calibri" panose="020F0502020204030204" pitchFamily="34" charset="0"/>
                <a:cs typeface="Calibri" panose="020F0502020204030204" pitchFamily="34" charset="0"/>
              </a:rPr>
              <a:t>défis</a:t>
            </a:r>
          </a:p>
        </p:txBody>
      </p:sp>
      <p:sp>
        <p:nvSpPr>
          <p:cNvPr id="20" name="TextBox 19">
            <a:extLst>
              <a:ext uri="{FF2B5EF4-FFF2-40B4-BE49-F238E27FC236}">
                <a16:creationId xmlns:a16="http://schemas.microsoft.com/office/drawing/2014/main" id="{28CEFBD0-B9FD-35E7-718A-75D2DF9CC308}"/>
              </a:ext>
            </a:extLst>
          </p:cNvPr>
          <p:cNvSpPr txBox="1"/>
          <p:nvPr/>
        </p:nvSpPr>
        <p:spPr>
          <a:xfrm>
            <a:off x="1562104" y="4772560"/>
            <a:ext cx="2705096" cy="707886"/>
          </a:xfrm>
          <a:prstGeom prst="rect">
            <a:avLst/>
          </a:prstGeom>
          <a:noFill/>
        </p:spPr>
        <p:txBody>
          <a:bodyPr wrap="square" anchor="ctr">
            <a:spAutoFit/>
          </a:bodyPr>
          <a:lstStyle/>
          <a:p>
            <a:pPr algn="ctr"/>
            <a:r>
              <a:rPr lang="fr-FR" sz="2000" b="1" dirty="0">
                <a:solidFill>
                  <a:schemeClr val="tx1">
                    <a:lumMod val="65000"/>
                    <a:lumOff val="35000"/>
                  </a:schemeClr>
                </a:solidFill>
                <a:latin typeface="Calibri" panose="020F0502020204030204" pitchFamily="34" charset="0"/>
                <a:cs typeface="Calibri" panose="020F0502020204030204" pitchFamily="34" charset="0"/>
              </a:rPr>
              <a:t>L’ad</a:t>
            </a:r>
            <a:r>
              <a:rPr lang="en-US" sz="2000" b="1" i="0" dirty="0">
                <a:solidFill>
                  <a:schemeClr val="tx1">
                    <a:lumMod val="65000"/>
                    <a:lumOff val="35000"/>
                  </a:schemeClr>
                </a:solidFill>
                <a:effectLst/>
                <a:highlight>
                  <a:srgbClr val="FFFFFF"/>
                </a:highlight>
                <a:latin typeface="Google Sans"/>
              </a:rPr>
              <a:t>équation </a:t>
            </a:r>
            <a:r>
              <a:rPr lang="en-US" sz="2000" b="1" dirty="0">
                <a:solidFill>
                  <a:schemeClr val="tx1">
                    <a:lumMod val="65000"/>
                    <a:lumOff val="35000"/>
                  </a:schemeClr>
                </a:solidFill>
                <a:latin typeface="Calibri" panose="020F0502020204030204" pitchFamily="34" charset="0"/>
                <a:cs typeface="Calibri" panose="020F0502020204030204" pitchFamily="34" charset="0"/>
              </a:rPr>
              <a:t>entre la formation et les </a:t>
            </a:r>
            <a:r>
              <a:rPr lang="fr-FR" sz="2000" b="1" dirty="0">
                <a:solidFill>
                  <a:schemeClr val="tx1">
                    <a:lumMod val="65000"/>
                    <a:lumOff val="35000"/>
                  </a:schemeClr>
                </a:solidFill>
                <a:latin typeface="Calibri" panose="020F0502020204030204" pitchFamily="34" charset="0"/>
                <a:cs typeface="Calibri" panose="020F0502020204030204" pitchFamily="34" charset="0"/>
              </a:rPr>
              <a:t>défis</a:t>
            </a:r>
            <a:r>
              <a:rPr lang="en-US" sz="2000" b="1" dirty="0">
                <a:solidFill>
                  <a:schemeClr val="tx1">
                    <a:lumMod val="65000"/>
                    <a:lumOff val="35000"/>
                  </a:schemeClr>
                </a:solidFill>
                <a:latin typeface="Calibri" panose="020F0502020204030204" pitchFamily="34" charset="0"/>
                <a:cs typeface="Calibri" panose="020F0502020204030204" pitchFamily="34" charset="0"/>
              </a:rPr>
              <a:t>  </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1" name="Rectangle 8">
            <a:extLst>
              <a:ext uri="{FF2B5EF4-FFF2-40B4-BE49-F238E27FC236}">
                <a16:creationId xmlns:a16="http://schemas.microsoft.com/office/drawing/2014/main" id="{71043796-EDA2-42EF-713D-4981ACB970DE}"/>
              </a:ext>
            </a:extLst>
          </p:cNvPr>
          <p:cNvSpPr/>
          <p:nvPr/>
        </p:nvSpPr>
        <p:spPr>
          <a:xfrm>
            <a:off x="4325472" y="3847949"/>
            <a:ext cx="398928" cy="2367033"/>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165100 h 1183745"/>
              <a:gd name="connsiteX1" fmla="*/ 1696507 w 1696507"/>
              <a:gd name="connsiteY1" fmla="*/ 0 h 1183745"/>
              <a:gd name="connsiteX2" fmla="*/ 1696507 w 1696507"/>
              <a:gd name="connsiteY2" fmla="*/ 1183745 h 1183745"/>
              <a:gd name="connsiteX3" fmla="*/ 0 w 1696507"/>
              <a:gd name="connsiteY3" fmla="*/ 1183745 h 1183745"/>
              <a:gd name="connsiteX4" fmla="*/ 0 w 1696507"/>
              <a:gd name="connsiteY4" fmla="*/ 165100 h 1183745"/>
              <a:gd name="connsiteX0" fmla="*/ 0 w 1696507"/>
              <a:gd name="connsiteY0" fmla="*/ 165100 h 1352020"/>
              <a:gd name="connsiteX1" fmla="*/ 1696507 w 1696507"/>
              <a:gd name="connsiteY1" fmla="*/ 0 h 1352020"/>
              <a:gd name="connsiteX2" fmla="*/ 1696507 w 1696507"/>
              <a:gd name="connsiteY2" fmla="*/ 1352020 h 1352020"/>
              <a:gd name="connsiteX3" fmla="*/ 0 w 1696507"/>
              <a:gd name="connsiteY3" fmla="*/ 1183745 h 1352020"/>
              <a:gd name="connsiteX4" fmla="*/ 0 w 1696507"/>
              <a:gd name="connsiteY4" fmla="*/ 165100 h 135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352020">
                <a:moveTo>
                  <a:pt x="0" y="165100"/>
                </a:moveTo>
                <a:lnTo>
                  <a:pt x="1696507" y="0"/>
                </a:lnTo>
                <a:lnTo>
                  <a:pt x="1696507" y="1352020"/>
                </a:lnTo>
                <a:lnTo>
                  <a:pt x="0" y="1183745"/>
                </a:lnTo>
                <a:lnTo>
                  <a:pt x="0" y="165100"/>
                </a:lnTo>
                <a:close/>
              </a:path>
            </a:pathLst>
          </a:custGeom>
          <a:solidFill>
            <a:schemeClr val="bg1">
              <a:lumMod val="50000"/>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b="0" dirty="0"/>
          </a:p>
        </p:txBody>
      </p:sp>
      <p:sp>
        <p:nvSpPr>
          <p:cNvPr id="23" name="TextBox 22">
            <a:extLst>
              <a:ext uri="{FF2B5EF4-FFF2-40B4-BE49-F238E27FC236}">
                <a16:creationId xmlns:a16="http://schemas.microsoft.com/office/drawing/2014/main" id="{9C4DFF9B-2852-9140-4124-40A5F3561FBC}"/>
              </a:ext>
            </a:extLst>
          </p:cNvPr>
          <p:cNvSpPr txBox="1"/>
          <p:nvPr/>
        </p:nvSpPr>
        <p:spPr>
          <a:xfrm>
            <a:off x="4724401" y="1143004"/>
            <a:ext cx="7217395" cy="2367033"/>
          </a:xfrm>
          <a:prstGeom prst="rect">
            <a:avLst/>
          </a:prstGeom>
          <a:solidFill>
            <a:srgbClr val="28AA96"/>
          </a:solidFill>
        </p:spPr>
        <p:txBody>
          <a:bodyPr anchor="ctr">
            <a:noAutofit/>
          </a:bodyPr>
          <a:lstStyle>
            <a:defPPr>
              <a:defRPr lang="en-US"/>
            </a:defPPr>
            <a:lvl1pPr marL="228600" indent="-228600">
              <a:spcBef>
                <a:spcPts val="300"/>
              </a:spcBef>
              <a:spcAft>
                <a:spcPts val="300"/>
              </a:spcAft>
              <a:buFont typeface="Arial" panose="020B0604020202020204" pitchFamily="34" charset="0"/>
              <a:buChar char="•"/>
              <a:defRPr sz="1600">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300"/>
              </a:spcBef>
              <a:spcAft>
                <a:spcPts val="300"/>
              </a:spcAft>
            </a:pPr>
            <a:endParaRPr lang="en-US" sz="1800" kern="0" dirty="0">
              <a:solidFill>
                <a:schemeClr val="bg1"/>
              </a:solidFill>
              <a:latin typeface="Segoe UI" panose="020B0502040204020203" pitchFamily="34" charset="0"/>
              <a:ea typeface="Times New Roman" panose="02020603050405020304" pitchFamily="18" charset="0"/>
            </a:endParaRPr>
          </a:p>
          <a:p>
            <a:r>
              <a:rPr lang="fr-FR" kern="0" dirty="0">
                <a:solidFill>
                  <a:schemeClr val="bg1"/>
                </a:solidFill>
                <a:latin typeface="Segoe UI" panose="020B0502040204020203" pitchFamily="34" charset="0"/>
                <a:ea typeface="Times New Roman" panose="02020603050405020304" pitchFamily="18" charset="0"/>
              </a:rPr>
              <a:t>La qualité du matériel utilisé</a:t>
            </a:r>
            <a:r>
              <a:rPr lang="en-US" kern="0" dirty="0">
                <a:solidFill>
                  <a:schemeClr val="bg1"/>
                </a:solidFill>
                <a:latin typeface="Segoe UI" panose="020B0502040204020203" pitchFamily="34" charset="0"/>
                <a:ea typeface="Times New Roman" panose="02020603050405020304" pitchFamily="18" charset="0"/>
              </a:rPr>
              <a:t> </a:t>
            </a:r>
            <a:r>
              <a:rPr lang="fr-FR" kern="0" dirty="0">
                <a:solidFill>
                  <a:schemeClr val="bg1"/>
                </a:solidFill>
                <a:latin typeface="Segoe UI" panose="020B0502040204020203" pitchFamily="34" charset="0"/>
                <a:ea typeface="Times New Roman" panose="02020603050405020304" pitchFamily="18" charset="0"/>
              </a:rPr>
              <a:t>dans les conflits a changé</a:t>
            </a:r>
          </a:p>
          <a:p>
            <a:pPr>
              <a:spcBef>
                <a:spcPts val="300"/>
              </a:spcBef>
              <a:spcAft>
                <a:spcPts val="300"/>
              </a:spcAft>
            </a:pPr>
            <a:r>
              <a:rPr lang="en-US" kern="0" dirty="0">
                <a:solidFill>
                  <a:schemeClr val="bg1"/>
                </a:solidFill>
                <a:latin typeface="Segoe UI" panose="020B0502040204020203" pitchFamily="34" charset="0"/>
                <a:ea typeface="Times New Roman" panose="02020603050405020304" pitchFamily="18" charset="0"/>
              </a:rPr>
              <a:t>La </a:t>
            </a:r>
            <a:r>
              <a:rPr lang="fr-FR" kern="0" dirty="0">
                <a:solidFill>
                  <a:schemeClr val="bg1"/>
                </a:solidFill>
                <a:latin typeface="Segoe UI" panose="020B0502040204020203" pitchFamily="34" charset="0"/>
                <a:ea typeface="Times New Roman" panose="02020603050405020304" pitchFamily="18" charset="0"/>
              </a:rPr>
              <a:t>complexité</a:t>
            </a:r>
            <a:r>
              <a:rPr lang="en-US" kern="0" dirty="0">
                <a:solidFill>
                  <a:schemeClr val="bg1"/>
                </a:solidFill>
                <a:latin typeface="Segoe UI" panose="020B0502040204020203" pitchFamily="34" charset="0"/>
                <a:ea typeface="Times New Roman" panose="02020603050405020304" pitchFamily="18" charset="0"/>
              </a:rPr>
              <a:t> de certains </a:t>
            </a:r>
            <a:r>
              <a:rPr lang="fr-FR" kern="0" dirty="0">
                <a:solidFill>
                  <a:schemeClr val="bg1"/>
                </a:solidFill>
                <a:latin typeface="Segoe UI" panose="020B0502040204020203" pitchFamily="34" charset="0"/>
                <a:ea typeface="Times New Roman" panose="02020603050405020304" pitchFamily="18" charset="0"/>
              </a:rPr>
              <a:t>mandats des OMP</a:t>
            </a:r>
            <a:r>
              <a:rPr lang="en-US" kern="0" dirty="0">
                <a:solidFill>
                  <a:schemeClr val="bg1"/>
                </a:solidFill>
                <a:latin typeface="Segoe UI" panose="020B0502040204020203" pitchFamily="34" charset="0"/>
                <a:ea typeface="Times New Roman" panose="02020603050405020304" pitchFamily="18" charset="0"/>
              </a:rPr>
              <a:t>, par </a:t>
            </a:r>
            <a:r>
              <a:rPr lang="fr-ML" kern="0" dirty="0">
                <a:solidFill>
                  <a:schemeClr val="bg1"/>
                </a:solidFill>
                <a:latin typeface="Segoe UI" panose="020B0502040204020203" pitchFamily="34" charset="0"/>
                <a:ea typeface="Times New Roman" panose="02020603050405020304" pitchFamily="18" charset="0"/>
              </a:rPr>
              <a:t>exemple</a:t>
            </a:r>
            <a:r>
              <a:rPr lang="en-US" kern="0" dirty="0">
                <a:solidFill>
                  <a:schemeClr val="bg1"/>
                </a:solidFill>
                <a:latin typeface="Segoe UI" panose="020B0502040204020203" pitchFamily="34" charset="0"/>
                <a:ea typeface="Times New Roman" panose="02020603050405020304" pitchFamily="18" charset="0"/>
              </a:rPr>
              <a:t> UNITAMS</a:t>
            </a:r>
          </a:p>
          <a:p>
            <a:pPr>
              <a:spcBef>
                <a:spcPts val="300"/>
              </a:spcBef>
              <a:spcAft>
                <a:spcPts val="300"/>
              </a:spcAft>
            </a:pPr>
            <a:r>
              <a:rPr lang="en-US" kern="0" dirty="0">
                <a:solidFill>
                  <a:schemeClr val="bg1"/>
                </a:solidFill>
                <a:latin typeface="Segoe UI" panose="020B0502040204020203" pitchFamily="34" charset="0"/>
                <a:ea typeface="Times New Roman" panose="02020603050405020304" pitchFamily="18" charset="0"/>
              </a:rPr>
              <a:t>Les </a:t>
            </a:r>
            <a:r>
              <a:rPr lang="fr-FR" kern="0" dirty="0">
                <a:solidFill>
                  <a:schemeClr val="bg1"/>
                </a:solidFill>
                <a:latin typeface="Segoe UI" panose="020B0502040204020203" pitchFamily="34" charset="0"/>
                <a:ea typeface="Times New Roman" panose="02020603050405020304" pitchFamily="18" charset="0"/>
              </a:rPr>
              <a:t>défis</a:t>
            </a:r>
            <a:r>
              <a:rPr lang="en-US" kern="0" dirty="0">
                <a:solidFill>
                  <a:schemeClr val="bg1"/>
                </a:solidFill>
                <a:latin typeface="Segoe UI" panose="020B0502040204020203" pitchFamily="34" charset="0"/>
                <a:ea typeface="Times New Roman" panose="02020603050405020304" pitchFamily="18" charset="0"/>
              </a:rPr>
              <a:t> politiques et </a:t>
            </a:r>
            <a:r>
              <a:rPr lang="fr-FR" kern="0" dirty="0">
                <a:solidFill>
                  <a:schemeClr val="bg1"/>
                </a:solidFill>
                <a:latin typeface="Segoe UI" panose="020B0502040204020203" pitchFamily="34" charset="0"/>
                <a:ea typeface="Times New Roman" panose="02020603050405020304" pitchFamily="18" charset="0"/>
              </a:rPr>
              <a:t>structuraux</a:t>
            </a:r>
          </a:p>
          <a:p>
            <a:pPr>
              <a:spcBef>
                <a:spcPts val="300"/>
              </a:spcBef>
              <a:spcAft>
                <a:spcPts val="300"/>
              </a:spcAft>
            </a:pPr>
            <a:r>
              <a:rPr lang="fr-FR" kern="0" dirty="0">
                <a:solidFill>
                  <a:schemeClr val="bg1"/>
                </a:solidFill>
                <a:latin typeface="Segoe UI" panose="020B0502040204020203" pitchFamily="34" charset="0"/>
                <a:ea typeface="Times New Roman" panose="02020603050405020304" pitchFamily="18" charset="0"/>
              </a:rPr>
              <a:t>La sécurité du personnel déployé dans les OMP</a:t>
            </a:r>
          </a:p>
          <a:p>
            <a:pPr>
              <a:spcBef>
                <a:spcPts val="300"/>
              </a:spcBef>
              <a:spcAft>
                <a:spcPts val="300"/>
              </a:spcAft>
            </a:pPr>
            <a:r>
              <a:rPr lang="fr-FR" kern="0" dirty="0">
                <a:solidFill>
                  <a:schemeClr val="bg1"/>
                </a:solidFill>
                <a:latin typeface="Segoe UI" panose="020B0502040204020203" pitchFamily="34" charset="0"/>
                <a:ea typeface="Times New Roman" panose="02020603050405020304" pitchFamily="18" charset="0"/>
              </a:rPr>
              <a:t>Le manque ou l’insuffisance de ressources et son impact sur les formations</a:t>
            </a:r>
          </a:p>
          <a:p>
            <a:pPr>
              <a:spcBef>
                <a:spcPts val="300"/>
              </a:spcBef>
              <a:spcAft>
                <a:spcPts val="300"/>
              </a:spcAft>
            </a:pPr>
            <a:r>
              <a:rPr lang="fr-FR" kern="0" dirty="0">
                <a:solidFill>
                  <a:schemeClr val="bg1"/>
                </a:solidFill>
                <a:latin typeface="Segoe UI" panose="020B0502040204020203" pitchFamily="34" charset="0"/>
                <a:ea typeface="Times New Roman" panose="02020603050405020304" pitchFamily="18" charset="0"/>
              </a:rPr>
              <a:t>Le consentement de l’état hôte</a:t>
            </a:r>
          </a:p>
          <a:p>
            <a:pPr>
              <a:spcBef>
                <a:spcPts val="300"/>
              </a:spcBef>
              <a:spcAft>
                <a:spcPts val="300"/>
              </a:spcAft>
            </a:pPr>
            <a:endParaRPr lang="en-US" sz="2000" kern="0" dirty="0">
              <a:solidFill>
                <a:schemeClr val="bg1"/>
              </a:solidFill>
              <a:latin typeface="Segoe UI" panose="020B0502040204020203" pitchFamily="34" charset="0"/>
              <a:ea typeface="Times New Roman" panose="02020603050405020304" pitchFamily="18" charset="0"/>
            </a:endParaRPr>
          </a:p>
        </p:txBody>
      </p:sp>
      <p:sp>
        <p:nvSpPr>
          <p:cNvPr id="24" name="Rectangle 8">
            <a:extLst>
              <a:ext uri="{FF2B5EF4-FFF2-40B4-BE49-F238E27FC236}">
                <a16:creationId xmlns:a16="http://schemas.microsoft.com/office/drawing/2014/main" id="{667A34C1-F023-B797-602E-5E5B81708868}"/>
              </a:ext>
            </a:extLst>
          </p:cNvPr>
          <p:cNvSpPr/>
          <p:nvPr/>
        </p:nvSpPr>
        <p:spPr>
          <a:xfrm>
            <a:off x="4343400" y="1143005"/>
            <a:ext cx="381001" cy="2367032"/>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165100 h 1183745"/>
              <a:gd name="connsiteX1" fmla="*/ 1696507 w 1696507"/>
              <a:gd name="connsiteY1" fmla="*/ 0 h 1183745"/>
              <a:gd name="connsiteX2" fmla="*/ 1696507 w 1696507"/>
              <a:gd name="connsiteY2" fmla="*/ 1183745 h 1183745"/>
              <a:gd name="connsiteX3" fmla="*/ 0 w 1696507"/>
              <a:gd name="connsiteY3" fmla="*/ 1183745 h 1183745"/>
              <a:gd name="connsiteX4" fmla="*/ 0 w 1696507"/>
              <a:gd name="connsiteY4" fmla="*/ 165100 h 1183745"/>
              <a:gd name="connsiteX0" fmla="*/ 0 w 1696507"/>
              <a:gd name="connsiteY0" fmla="*/ 165100 h 1352020"/>
              <a:gd name="connsiteX1" fmla="*/ 1696507 w 1696507"/>
              <a:gd name="connsiteY1" fmla="*/ 0 h 1352020"/>
              <a:gd name="connsiteX2" fmla="*/ 1696507 w 1696507"/>
              <a:gd name="connsiteY2" fmla="*/ 1352020 h 1352020"/>
              <a:gd name="connsiteX3" fmla="*/ 0 w 1696507"/>
              <a:gd name="connsiteY3" fmla="*/ 1183745 h 1352020"/>
              <a:gd name="connsiteX4" fmla="*/ 0 w 1696507"/>
              <a:gd name="connsiteY4" fmla="*/ 165100 h 135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352020">
                <a:moveTo>
                  <a:pt x="0" y="165100"/>
                </a:moveTo>
                <a:lnTo>
                  <a:pt x="1696507" y="0"/>
                </a:lnTo>
                <a:lnTo>
                  <a:pt x="1696507" y="1352020"/>
                </a:lnTo>
                <a:lnTo>
                  <a:pt x="0" y="1183745"/>
                </a:lnTo>
                <a:lnTo>
                  <a:pt x="0" y="165100"/>
                </a:lnTo>
                <a:close/>
              </a:path>
            </a:pathLst>
          </a:custGeom>
          <a:solidFill>
            <a:srgbClr val="28AA96">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b="0" err="1"/>
          </a:p>
        </p:txBody>
      </p:sp>
      <p:grpSp>
        <p:nvGrpSpPr>
          <p:cNvPr id="25" name="Group 24">
            <a:extLst>
              <a:ext uri="{FF2B5EF4-FFF2-40B4-BE49-F238E27FC236}">
                <a16:creationId xmlns:a16="http://schemas.microsoft.com/office/drawing/2014/main" id="{0F23072E-ACFF-328C-C23D-63E6CA90D833}"/>
              </a:ext>
            </a:extLst>
          </p:cNvPr>
          <p:cNvGrpSpPr/>
          <p:nvPr/>
        </p:nvGrpSpPr>
        <p:grpSpPr>
          <a:xfrm>
            <a:off x="421346" y="1805736"/>
            <a:ext cx="1071280" cy="1153070"/>
            <a:chOff x="5983288" y="3595687"/>
            <a:chExt cx="871538" cy="1117601"/>
          </a:xfrm>
          <a:solidFill>
            <a:srgbClr val="28AA96"/>
          </a:solidFill>
        </p:grpSpPr>
        <p:sp>
          <p:nvSpPr>
            <p:cNvPr id="26" name="Freeform 127">
              <a:extLst>
                <a:ext uri="{FF2B5EF4-FFF2-40B4-BE49-F238E27FC236}">
                  <a16:creationId xmlns:a16="http://schemas.microsoft.com/office/drawing/2014/main" id="{92828D5F-AA5D-83F3-B1CF-050B95AC1902}"/>
                </a:ext>
              </a:extLst>
            </p:cNvPr>
            <p:cNvSpPr>
              <a:spLocks/>
            </p:cNvSpPr>
            <p:nvPr/>
          </p:nvSpPr>
          <p:spPr bwMode="auto">
            <a:xfrm>
              <a:off x="6238876" y="3814763"/>
              <a:ext cx="566738" cy="898525"/>
            </a:xfrm>
            <a:custGeom>
              <a:avLst/>
              <a:gdLst>
                <a:gd name="T0" fmla="*/ 150 w 264"/>
                <a:gd name="T1" fmla="*/ 18 h 418"/>
                <a:gd name="T2" fmla="*/ 264 w 264"/>
                <a:gd name="T3" fmla="*/ 125 h 418"/>
                <a:gd name="T4" fmla="*/ 172 w 264"/>
                <a:gd name="T5" fmla="*/ 89 h 418"/>
                <a:gd name="T6" fmla="*/ 178 w 264"/>
                <a:gd name="T7" fmla="*/ 156 h 418"/>
                <a:gd name="T8" fmla="*/ 173 w 264"/>
                <a:gd name="T9" fmla="*/ 396 h 418"/>
                <a:gd name="T10" fmla="*/ 136 w 264"/>
                <a:gd name="T11" fmla="*/ 237 h 418"/>
                <a:gd name="T12" fmla="*/ 106 w 264"/>
                <a:gd name="T13" fmla="*/ 393 h 418"/>
                <a:gd name="T14" fmla="*/ 62 w 264"/>
                <a:gd name="T15" fmla="*/ 105 h 418"/>
                <a:gd name="T16" fmla="*/ 19 w 264"/>
                <a:gd name="T17" fmla="*/ 194 h 418"/>
                <a:gd name="T18" fmla="*/ 66 w 264"/>
                <a:gd name="T19" fmla="*/ 13 h 418"/>
                <a:gd name="T20" fmla="*/ 150 w 264"/>
                <a:gd name="T21" fmla="*/ 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418">
                  <a:moveTo>
                    <a:pt x="150" y="18"/>
                  </a:moveTo>
                  <a:cubicBezTo>
                    <a:pt x="220" y="118"/>
                    <a:pt x="261" y="88"/>
                    <a:pt x="264" y="125"/>
                  </a:cubicBezTo>
                  <a:cubicBezTo>
                    <a:pt x="187" y="139"/>
                    <a:pt x="193" y="82"/>
                    <a:pt x="172" y="89"/>
                  </a:cubicBezTo>
                  <a:cubicBezTo>
                    <a:pt x="163" y="92"/>
                    <a:pt x="160" y="108"/>
                    <a:pt x="178" y="156"/>
                  </a:cubicBezTo>
                  <a:cubicBezTo>
                    <a:pt x="206" y="266"/>
                    <a:pt x="189" y="376"/>
                    <a:pt x="173" y="396"/>
                  </a:cubicBezTo>
                  <a:cubicBezTo>
                    <a:pt x="149" y="418"/>
                    <a:pt x="150" y="200"/>
                    <a:pt x="136" y="237"/>
                  </a:cubicBezTo>
                  <a:cubicBezTo>
                    <a:pt x="115" y="244"/>
                    <a:pt x="132" y="392"/>
                    <a:pt x="106" y="393"/>
                  </a:cubicBezTo>
                  <a:cubicBezTo>
                    <a:pt x="69" y="389"/>
                    <a:pt x="76" y="91"/>
                    <a:pt x="62" y="105"/>
                  </a:cubicBezTo>
                  <a:cubicBezTo>
                    <a:pt x="39" y="114"/>
                    <a:pt x="42" y="190"/>
                    <a:pt x="19" y="194"/>
                  </a:cubicBezTo>
                  <a:cubicBezTo>
                    <a:pt x="0" y="126"/>
                    <a:pt x="30" y="40"/>
                    <a:pt x="66" y="13"/>
                  </a:cubicBezTo>
                  <a:cubicBezTo>
                    <a:pt x="85" y="0"/>
                    <a:pt x="116" y="3"/>
                    <a:pt x="15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8">
              <a:extLst>
                <a:ext uri="{FF2B5EF4-FFF2-40B4-BE49-F238E27FC236}">
                  <a16:creationId xmlns:a16="http://schemas.microsoft.com/office/drawing/2014/main" id="{BC7B4D0F-0A9C-630D-665C-7EEC232C9CF3}"/>
                </a:ext>
              </a:extLst>
            </p:cNvPr>
            <p:cNvSpPr>
              <a:spLocks/>
            </p:cNvSpPr>
            <p:nvPr/>
          </p:nvSpPr>
          <p:spPr bwMode="auto">
            <a:xfrm>
              <a:off x="6359526" y="3595687"/>
              <a:ext cx="233363" cy="233363"/>
            </a:xfrm>
            <a:custGeom>
              <a:avLst/>
              <a:gdLst>
                <a:gd name="T0" fmla="*/ 40 w 109"/>
                <a:gd name="T1" fmla="*/ 8 h 109"/>
                <a:gd name="T2" fmla="*/ 9 w 109"/>
                <a:gd name="T3" fmla="*/ 69 h 109"/>
                <a:gd name="T4" fmla="*/ 70 w 109"/>
                <a:gd name="T5" fmla="*/ 100 h 109"/>
                <a:gd name="T6" fmla="*/ 101 w 109"/>
                <a:gd name="T7" fmla="*/ 39 h 109"/>
                <a:gd name="T8" fmla="*/ 40 w 109"/>
                <a:gd name="T9" fmla="*/ 8 h 109"/>
              </a:gdLst>
              <a:ahLst/>
              <a:cxnLst>
                <a:cxn ang="0">
                  <a:pos x="T0" y="T1"/>
                </a:cxn>
                <a:cxn ang="0">
                  <a:pos x="T2" y="T3"/>
                </a:cxn>
                <a:cxn ang="0">
                  <a:pos x="T4" y="T5"/>
                </a:cxn>
                <a:cxn ang="0">
                  <a:pos x="T6" y="T7"/>
                </a:cxn>
                <a:cxn ang="0">
                  <a:pos x="T8" y="T9"/>
                </a:cxn>
              </a:cxnLst>
              <a:rect l="0" t="0" r="r" b="b"/>
              <a:pathLst>
                <a:path w="109" h="109">
                  <a:moveTo>
                    <a:pt x="40" y="8"/>
                  </a:moveTo>
                  <a:cubicBezTo>
                    <a:pt x="14" y="16"/>
                    <a:pt x="0" y="44"/>
                    <a:pt x="9" y="69"/>
                  </a:cubicBezTo>
                  <a:cubicBezTo>
                    <a:pt x="17" y="95"/>
                    <a:pt x="45" y="109"/>
                    <a:pt x="70" y="100"/>
                  </a:cubicBezTo>
                  <a:cubicBezTo>
                    <a:pt x="96" y="92"/>
                    <a:pt x="109" y="64"/>
                    <a:pt x="101" y="39"/>
                  </a:cubicBezTo>
                  <a:cubicBezTo>
                    <a:pt x="93" y="14"/>
                    <a:pt x="65" y="0"/>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9">
              <a:extLst>
                <a:ext uri="{FF2B5EF4-FFF2-40B4-BE49-F238E27FC236}">
                  <a16:creationId xmlns:a16="http://schemas.microsoft.com/office/drawing/2014/main" id="{CE42A613-7917-A185-96F3-D417F4C810CE}"/>
                </a:ext>
              </a:extLst>
            </p:cNvPr>
            <p:cNvSpPr>
              <a:spLocks/>
            </p:cNvSpPr>
            <p:nvPr/>
          </p:nvSpPr>
          <p:spPr bwMode="auto">
            <a:xfrm>
              <a:off x="5983288" y="3932238"/>
              <a:ext cx="463550" cy="735013"/>
            </a:xfrm>
            <a:custGeom>
              <a:avLst/>
              <a:gdLst>
                <a:gd name="T0" fmla="*/ 8 w 216"/>
                <a:gd name="T1" fmla="*/ 148 h 341"/>
                <a:gd name="T2" fmla="*/ 67 w 216"/>
                <a:gd name="T3" fmla="*/ 85 h 341"/>
                <a:gd name="T4" fmla="*/ 14 w 216"/>
                <a:gd name="T5" fmla="*/ 243 h 341"/>
                <a:gd name="T6" fmla="*/ 60 w 216"/>
                <a:gd name="T7" fmla="*/ 253 h 341"/>
                <a:gd name="T8" fmla="*/ 61 w 216"/>
                <a:gd name="T9" fmla="*/ 341 h 341"/>
                <a:gd name="T10" fmla="*/ 99 w 216"/>
                <a:gd name="T11" fmla="*/ 232 h 341"/>
                <a:gd name="T12" fmla="*/ 131 w 216"/>
                <a:gd name="T13" fmla="*/ 231 h 341"/>
                <a:gd name="T14" fmla="*/ 143 w 216"/>
                <a:gd name="T15" fmla="*/ 333 h 341"/>
                <a:gd name="T16" fmla="*/ 175 w 216"/>
                <a:gd name="T17" fmla="*/ 224 h 341"/>
                <a:gd name="T18" fmla="*/ 208 w 216"/>
                <a:gd name="T19" fmla="*/ 206 h 341"/>
                <a:gd name="T20" fmla="*/ 142 w 216"/>
                <a:gd name="T21" fmla="*/ 79 h 341"/>
                <a:gd name="T22" fmla="*/ 190 w 216"/>
                <a:gd name="T23" fmla="*/ 107 h 341"/>
                <a:gd name="T24" fmla="*/ 188 w 216"/>
                <a:gd name="T25" fmla="*/ 78 h 341"/>
                <a:gd name="T26" fmla="*/ 99 w 216"/>
                <a:gd name="T27" fmla="*/ 4 h 341"/>
                <a:gd name="T28" fmla="*/ 8 w 216"/>
                <a:gd name="T29" fmla="*/ 14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341">
                  <a:moveTo>
                    <a:pt x="8" y="148"/>
                  </a:moveTo>
                  <a:cubicBezTo>
                    <a:pt x="13" y="165"/>
                    <a:pt x="55" y="84"/>
                    <a:pt x="67" y="85"/>
                  </a:cubicBezTo>
                  <a:cubicBezTo>
                    <a:pt x="72" y="85"/>
                    <a:pt x="52" y="132"/>
                    <a:pt x="14" y="243"/>
                  </a:cubicBezTo>
                  <a:cubicBezTo>
                    <a:pt x="59" y="232"/>
                    <a:pt x="60" y="229"/>
                    <a:pt x="60" y="253"/>
                  </a:cubicBezTo>
                  <a:cubicBezTo>
                    <a:pt x="60" y="263"/>
                    <a:pt x="51" y="333"/>
                    <a:pt x="61" y="341"/>
                  </a:cubicBezTo>
                  <a:cubicBezTo>
                    <a:pt x="87" y="341"/>
                    <a:pt x="97" y="236"/>
                    <a:pt x="99" y="232"/>
                  </a:cubicBezTo>
                  <a:cubicBezTo>
                    <a:pt x="110" y="228"/>
                    <a:pt x="125" y="227"/>
                    <a:pt x="131" y="231"/>
                  </a:cubicBezTo>
                  <a:cubicBezTo>
                    <a:pt x="150" y="246"/>
                    <a:pt x="127" y="334"/>
                    <a:pt x="143" y="333"/>
                  </a:cubicBezTo>
                  <a:cubicBezTo>
                    <a:pt x="163" y="333"/>
                    <a:pt x="169" y="224"/>
                    <a:pt x="175" y="224"/>
                  </a:cubicBezTo>
                  <a:cubicBezTo>
                    <a:pt x="213" y="224"/>
                    <a:pt x="216" y="217"/>
                    <a:pt x="208" y="206"/>
                  </a:cubicBezTo>
                  <a:cubicBezTo>
                    <a:pt x="205" y="202"/>
                    <a:pt x="111" y="64"/>
                    <a:pt x="142" y="79"/>
                  </a:cubicBezTo>
                  <a:cubicBezTo>
                    <a:pt x="196" y="106"/>
                    <a:pt x="191" y="117"/>
                    <a:pt x="190" y="107"/>
                  </a:cubicBezTo>
                  <a:cubicBezTo>
                    <a:pt x="190" y="102"/>
                    <a:pt x="189" y="86"/>
                    <a:pt x="188" y="78"/>
                  </a:cubicBezTo>
                  <a:cubicBezTo>
                    <a:pt x="156" y="48"/>
                    <a:pt x="122" y="0"/>
                    <a:pt x="99" y="4"/>
                  </a:cubicBezTo>
                  <a:cubicBezTo>
                    <a:pt x="71" y="9"/>
                    <a:pt x="0" y="124"/>
                    <a:pt x="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30">
              <a:extLst>
                <a:ext uri="{FF2B5EF4-FFF2-40B4-BE49-F238E27FC236}">
                  <a16:creationId xmlns:a16="http://schemas.microsoft.com/office/drawing/2014/main" id="{46256A0F-834E-241A-D3F2-271D08429062}"/>
                </a:ext>
              </a:extLst>
            </p:cNvPr>
            <p:cNvSpPr>
              <a:spLocks noChangeArrowheads="1"/>
            </p:cNvSpPr>
            <p:nvPr/>
          </p:nvSpPr>
          <p:spPr bwMode="auto">
            <a:xfrm>
              <a:off x="6124576" y="3754438"/>
              <a:ext cx="174625"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1">
              <a:extLst>
                <a:ext uri="{FF2B5EF4-FFF2-40B4-BE49-F238E27FC236}">
                  <a16:creationId xmlns:a16="http://schemas.microsoft.com/office/drawing/2014/main" id="{97F2939F-9728-562F-D1FF-CC453916F4AB}"/>
                </a:ext>
              </a:extLst>
            </p:cNvPr>
            <p:cNvSpPr>
              <a:spLocks/>
            </p:cNvSpPr>
            <p:nvPr/>
          </p:nvSpPr>
          <p:spPr bwMode="auto">
            <a:xfrm>
              <a:off x="6513513" y="3725863"/>
              <a:ext cx="341313" cy="381000"/>
            </a:xfrm>
            <a:custGeom>
              <a:avLst/>
              <a:gdLst>
                <a:gd name="T0" fmla="*/ 9 w 159"/>
                <a:gd name="T1" fmla="*/ 47 h 177"/>
                <a:gd name="T2" fmla="*/ 58 w 159"/>
                <a:gd name="T3" fmla="*/ 69 h 177"/>
                <a:gd name="T4" fmla="*/ 62 w 159"/>
                <a:gd name="T5" fmla="*/ 175 h 177"/>
                <a:gd name="T6" fmla="*/ 79 w 159"/>
                <a:gd name="T7" fmla="*/ 123 h 177"/>
                <a:gd name="T8" fmla="*/ 96 w 159"/>
                <a:gd name="T9" fmla="*/ 177 h 177"/>
                <a:gd name="T10" fmla="*/ 108 w 159"/>
                <a:gd name="T11" fmla="*/ 118 h 177"/>
                <a:gd name="T12" fmla="*/ 118 w 159"/>
                <a:gd name="T13" fmla="*/ 59 h 177"/>
                <a:gd name="T14" fmla="*/ 152 w 159"/>
                <a:gd name="T15" fmla="*/ 7 h 177"/>
                <a:gd name="T16" fmla="*/ 100 w 159"/>
                <a:gd name="T17" fmla="*/ 35 h 177"/>
                <a:gd name="T18" fmla="*/ 9 w 159"/>
                <a:gd name="T19" fmla="*/ 4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7">
                  <a:moveTo>
                    <a:pt x="9" y="47"/>
                  </a:moveTo>
                  <a:cubicBezTo>
                    <a:pt x="26" y="67"/>
                    <a:pt x="58" y="52"/>
                    <a:pt x="58" y="69"/>
                  </a:cubicBezTo>
                  <a:cubicBezTo>
                    <a:pt x="58" y="113"/>
                    <a:pt x="0" y="159"/>
                    <a:pt x="62" y="175"/>
                  </a:cubicBezTo>
                  <a:cubicBezTo>
                    <a:pt x="43" y="153"/>
                    <a:pt x="63" y="117"/>
                    <a:pt x="79" y="123"/>
                  </a:cubicBezTo>
                  <a:cubicBezTo>
                    <a:pt x="81" y="124"/>
                    <a:pt x="59" y="143"/>
                    <a:pt x="96" y="177"/>
                  </a:cubicBezTo>
                  <a:cubicBezTo>
                    <a:pt x="119" y="169"/>
                    <a:pt x="72" y="150"/>
                    <a:pt x="108" y="118"/>
                  </a:cubicBezTo>
                  <a:cubicBezTo>
                    <a:pt x="125" y="102"/>
                    <a:pt x="110" y="72"/>
                    <a:pt x="118" y="59"/>
                  </a:cubicBezTo>
                  <a:cubicBezTo>
                    <a:pt x="123" y="50"/>
                    <a:pt x="159" y="45"/>
                    <a:pt x="152" y="7"/>
                  </a:cubicBezTo>
                  <a:cubicBezTo>
                    <a:pt x="138" y="0"/>
                    <a:pt x="145" y="28"/>
                    <a:pt x="100" y="35"/>
                  </a:cubicBezTo>
                  <a:cubicBezTo>
                    <a:pt x="64" y="40"/>
                    <a:pt x="8" y="33"/>
                    <a:pt x="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2">
              <a:extLst>
                <a:ext uri="{FF2B5EF4-FFF2-40B4-BE49-F238E27FC236}">
                  <a16:creationId xmlns:a16="http://schemas.microsoft.com/office/drawing/2014/main" id="{0A7CE27E-3C80-AA0D-84BD-9ECBCA45B52B}"/>
                </a:ext>
              </a:extLst>
            </p:cNvPr>
            <p:cNvSpPr>
              <a:spLocks/>
            </p:cNvSpPr>
            <p:nvPr/>
          </p:nvSpPr>
          <p:spPr bwMode="auto">
            <a:xfrm>
              <a:off x="6632576" y="3662363"/>
              <a:ext cx="127000" cy="127000"/>
            </a:xfrm>
            <a:custGeom>
              <a:avLst/>
              <a:gdLst>
                <a:gd name="T0" fmla="*/ 31 w 59"/>
                <a:gd name="T1" fmla="*/ 1 h 59"/>
                <a:gd name="T2" fmla="*/ 58 w 59"/>
                <a:gd name="T3" fmla="*/ 31 h 59"/>
                <a:gd name="T4" fmla="*/ 28 w 59"/>
                <a:gd name="T5" fmla="*/ 58 h 59"/>
                <a:gd name="T6" fmla="*/ 1 w 59"/>
                <a:gd name="T7" fmla="*/ 28 h 59"/>
                <a:gd name="T8" fmla="*/ 31 w 59"/>
                <a:gd name="T9" fmla="*/ 1 h 59"/>
              </a:gdLst>
              <a:ahLst/>
              <a:cxnLst>
                <a:cxn ang="0">
                  <a:pos x="T0" y="T1"/>
                </a:cxn>
                <a:cxn ang="0">
                  <a:pos x="T2" y="T3"/>
                </a:cxn>
                <a:cxn ang="0">
                  <a:pos x="T4" y="T5"/>
                </a:cxn>
                <a:cxn ang="0">
                  <a:pos x="T6" y="T7"/>
                </a:cxn>
                <a:cxn ang="0">
                  <a:pos x="T8" y="T9"/>
                </a:cxn>
              </a:cxnLst>
              <a:rect l="0" t="0" r="r" b="b"/>
              <a:pathLst>
                <a:path w="59" h="59">
                  <a:moveTo>
                    <a:pt x="31" y="1"/>
                  </a:moveTo>
                  <a:cubicBezTo>
                    <a:pt x="47" y="2"/>
                    <a:pt x="59" y="15"/>
                    <a:pt x="58" y="31"/>
                  </a:cubicBezTo>
                  <a:cubicBezTo>
                    <a:pt x="57" y="47"/>
                    <a:pt x="43" y="59"/>
                    <a:pt x="28" y="58"/>
                  </a:cubicBezTo>
                  <a:cubicBezTo>
                    <a:pt x="12" y="57"/>
                    <a:pt x="0" y="43"/>
                    <a:pt x="1" y="28"/>
                  </a:cubicBezTo>
                  <a:cubicBezTo>
                    <a:pt x="2" y="12"/>
                    <a:pt x="15" y="0"/>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6D595159-BB3F-813A-4BE5-DB27D7580819}"/>
              </a:ext>
            </a:extLst>
          </p:cNvPr>
          <p:cNvGrpSpPr/>
          <p:nvPr/>
        </p:nvGrpSpPr>
        <p:grpSpPr>
          <a:xfrm>
            <a:off x="485229" y="4637388"/>
            <a:ext cx="990601" cy="1077612"/>
            <a:chOff x="4164012" y="3722688"/>
            <a:chExt cx="887413" cy="981074"/>
          </a:xfrm>
          <a:solidFill>
            <a:schemeClr val="tx1">
              <a:lumMod val="50000"/>
              <a:lumOff val="50000"/>
            </a:schemeClr>
          </a:solidFill>
        </p:grpSpPr>
        <p:sp>
          <p:nvSpPr>
            <p:cNvPr id="33" name="Freeform 90">
              <a:extLst>
                <a:ext uri="{FF2B5EF4-FFF2-40B4-BE49-F238E27FC236}">
                  <a16:creationId xmlns:a16="http://schemas.microsoft.com/office/drawing/2014/main" id="{3717491C-3CC0-819E-B3A5-28F72D44BDF1}"/>
                </a:ext>
              </a:extLst>
            </p:cNvPr>
            <p:cNvSpPr>
              <a:spLocks noEditPoints="1"/>
            </p:cNvSpPr>
            <p:nvPr/>
          </p:nvSpPr>
          <p:spPr bwMode="auto">
            <a:xfrm>
              <a:off x="4164012" y="3722688"/>
              <a:ext cx="817563" cy="717550"/>
            </a:xfrm>
            <a:custGeom>
              <a:avLst/>
              <a:gdLst>
                <a:gd name="T0" fmla="*/ 310 w 409"/>
                <a:gd name="T1" fmla="*/ 103 h 359"/>
                <a:gd name="T2" fmla="*/ 315 w 409"/>
                <a:gd name="T3" fmla="*/ 184 h 359"/>
                <a:gd name="T4" fmla="*/ 392 w 409"/>
                <a:gd name="T5" fmla="*/ 114 h 359"/>
                <a:gd name="T6" fmla="*/ 172 w 409"/>
                <a:gd name="T7" fmla="*/ 118 h 359"/>
                <a:gd name="T8" fmla="*/ 271 w 409"/>
                <a:gd name="T9" fmla="*/ 77 h 359"/>
                <a:gd name="T10" fmla="*/ 164 w 409"/>
                <a:gd name="T11" fmla="*/ 107 h 359"/>
                <a:gd name="T12" fmla="*/ 305 w 409"/>
                <a:gd name="T13" fmla="*/ 187 h 359"/>
                <a:gd name="T14" fmla="*/ 285 w 409"/>
                <a:gd name="T15" fmla="*/ 124 h 359"/>
                <a:gd name="T16" fmla="*/ 175 w 409"/>
                <a:gd name="T17" fmla="*/ 127 h 359"/>
                <a:gd name="T18" fmla="*/ 151 w 409"/>
                <a:gd name="T19" fmla="*/ 157 h 359"/>
                <a:gd name="T20" fmla="*/ 145 w 409"/>
                <a:gd name="T21" fmla="*/ 254 h 359"/>
                <a:gd name="T22" fmla="*/ 168 w 409"/>
                <a:gd name="T23" fmla="*/ 283 h 359"/>
                <a:gd name="T24" fmla="*/ 279 w 409"/>
                <a:gd name="T25" fmla="*/ 300 h 359"/>
                <a:gd name="T26" fmla="*/ 226 w 409"/>
                <a:gd name="T27" fmla="*/ 208 h 359"/>
                <a:gd name="T28" fmla="*/ 154 w 409"/>
                <a:gd name="T29" fmla="*/ 301 h 359"/>
                <a:gd name="T30" fmla="*/ 271 w 409"/>
                <a:gd name="T31" fmla="*/ 309 h 359"/>
                <a:gd name="T32" fmla="*/ 154 w 409"/>
                <a:gd name="T33" fmla="*/ 301 h 359"/>
                <a:gd name="T34" fmla="*/ 63 w 409"/>
                <a:gd name="T35" fmla="*/ 201 h 359"/>
                <a:gd name="T36" fmla="*/ 65 w 409"/>
                <a:gd name="T37" fmla="*/ 229 h 359"/>
                <a:gd name="T38" fmla="*/ 135 w 409"/>
                <a:gd name="T39" fmla="*/ 255 h 359"/>
                <a:gd name="T40" fmla="*/ 133 w 409"/>
                <a:gd name="T41" fmla="*/ 149 h 359"/>
                <a:gd name="T42" fmla="*/ 22 w 409"/>
                <a:gd name="T43" fmla="*/ 204 h 359"/>
                <a:gd name="T44" fmla="*/ 7 w 409"/>
                <a:gd name="T45" fmla="*/ 255 h 359"/>
                <a:gd name="T46" fmla="*/ 19 w 409"/>
                <a:gd name="T47" fmla="*/ 216 h 359"/>
                <a:gd name="T48" fmla="*/ 310 w 409"/>
                <a:gd name="T49" fmla="*/ 93 h 359"/>
                <a:gd name="T50" fmla="*/ 277 w 409"/>
                <a:gd name="T51" fmla="*/ 13 h 359"/>
                <a:gd name="T52" fmla="*/ 280 w 409"/>
                <a:gd name="T53" fmla="*/ 73 h 359"/>
                <a:gd name="T54" fmla="*/ 143 w 409"/>
                <a:gd name="T55" fmla="*/ 303 h 359"/>
                <a:gd name="T56" fmla="*/ 119 w 409"/>
                <a:gd name="T57" fmla="*/ 274 h 359"/>
                <a:gd name="T58" fmla="*/ 44 w 409"/>
                <a:gd name="T59" fmla="*/ 241 h 359"/>
                <a:gd name="T60" fmla="*/ 10 w 409"/>
                <a:gd name="T61" fmla="*/ 268 h 359"/>
                <a:gd name="T62" fmla="*/ 148 w 409"/>
                <a:gd name="T63" fmla="*/ 359 h 359"/>
                <a:gd name="T64" fmla="*/ 144 w 409"/>
                <a:gd name="T65" fmla="*/ 303 h 359"/>
                <a:gd name="T66" fmla="*/ 44 w 409"/>
                <a:gd name="T67" fmla="*/ 191 h 359"/>
                <a:gd name="T68" fmla="*/ 128 w 409"/>
                <a:gd name="T69" fmla="*/ 140 h 359"/>
                <a:gd name="T70" fmla="*/ 151 w 409"/>
                <a:gd name="T71" fmla="*/ 108 h 359"/>
                <a:gd name="T72" fmla="*/ 154 w 409"/>
                <a:gd name="T73" fmla="*/ 104 h 359"/>
                <a:gd name="T74" fmla="*/ 13 w 409"/>
                <a:gd name="T75" fmla="*/ 139 h 359"/>
                <a:gd name="T76" fmla="*/ 29 w 409"/>
                <a:gd name="T77" fmla="*/ 19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9" h="359">
                  <a:moveTo>
                    <a:pt x="392" y="114"/>
                  </a:moveTo>
                  <a:cubicBezTo>
                    <a:pt x="365" y="107"/>
                    <a:pt x="338" y="103"/>
                    <a:pt x="310" y="103"/>
                  </a:cubicBezTo>
                  <a:cubicBezTo>
                    <a:pt x="309" y="110"/>
                    <a:pt x="305" y="115"/>
                    <a:pt x="300" y="119"/>
                  </a:cubicBezTo>
                  <a:cubicBezTo>
                    <a:pt x="307" y="140"/>
                    <a:pt x="312" y="162"/>
                    <a:pt x="315" y="184"/>
                  </a:cubicBezTo>
                  <a:cubicBezTo>
                    <a:pt x="409" y="158"/>
                    <a:pt x="409" y="158"/>
                    <a:pt x="409" y="158"/>
                  </a:cubicBezTo>
                  <a:cubicBezTo>
                    <a:pt x="405" y="143"/>
                    <a:pt x="399" y="128"/>
                    <a:pt x="392" y="114"/>
                  </a:cubicBezTo>
                  <a:close/>
                  <a:moveTo>
                    <a:pt x="163" y="110"/>
                  </a:moveTo>
                  <a:cubicBezTo>
                    <a:pt x="166" y="112"/>
                    <a:pt x="169" y="115"/>
                    <a:pt x="172" y="118"/>
                  </a:cubicBezTo>
                  <a:cubicBezTo>
                    <a:pt x="200" y="107"/>
                    <a:pt x="229" y="99"/>
                    <a:pt x="260" y="95"/>
                  </a:cubicBezTo>
                  <a:cubicBezTo>
                    <a:pt x="260" y="88"/>
                    <a:pt x="265" y="81"/>
                    <a:pt x="271" y="77"/>
                  </a:cubicBezTo>
                  <a:cubicBezTo>
                    <a:pt x="258" y="51"/>
                    <a:pt x="241" y="26"/>
                    <a:pt x="222" y="4"/>
                  </a:cubicBezTo>
                  <a:cubicBezTo>
                    <a:pt x="197" y="35"/>
                    <a:pt x="177" y="70"/>
                    <a:pt x="164" y="107"/>
                  </a:cubicBezTo>
                  <a:cubicBezTo>
                    <a:pt x="163" y="108"/>
                    <a:pt x="163" y="109"/>
                    <a:pt x="163" y="110"/>
                  </a:cubicBezTo>
                  <a:close/>
                  <a:moveTo>
                    <a:pt x="305" y="187"/>
                  </a:moveTo>
                  <a:cubicBezTo>
                    <a:pt x="302" y="165"/>
                    <a:pt x="297" y="144"/>
                    <a:pt x="290" y="123"/>
                  </a:cubicBezTo>
                  <a:cubicBezTo>
                    <a:pt x="289" y="124"/>
                    <a:pt x="287" y="124"/>
                    <a:pt x="285" y="124"/>
                  </a:cubicBezTo>
                  <a:cubicBezTo>
                    <a:pt x="273" y="124"/>
                    <a:pt x="263" y="116"/>
                    <a:pt x="260" y="105"/>
                  </a:cubicBezTo>
                  <a:cubicBezTo>
                    <a:pt x="231" y="109"/>
                    <a:pt x="203" y="116"/>
                    <a:pt x="175" y="127"/>
                  </a:cubicBezTo>
                  <a:cubicBezTo>
                    <a:pt x="176" y="129"/>
                    <a:pt x="176" y="131"/>
                    <a:pt x="176" y="132"/>
                  </a:cubicBezTo>
                  <a:cubicBezTo>
                    <a:pt x="176" y="146"/>
                    <a:pt x="165" y="157"/>
                    <a:pt x="151" y="157"/>
                  </a:cubicBezTo>
                  <a:cubicBezTo>
                    <a:pt x="151" y="157"/>
                    <a:pt x="150" y="157"/>
                    <a:pt x="150" y="157"/>
                  </a:cubicBezTo>
                  <a:cubicBezTo>
                    <a:pt x="144" y="189"/>
                    <a:pt x="142" y="222"/>
                    <a:pt x="145" y="254"/>
                  </a:cubicBezTo>
                  <a:cubicBezTo>
                    <a:pt x="158" y="255"/>
                    <a:pt x="168" y="266"/>
                    <a:pt x="168" y="279"/>
                  </a:cubicBezTo>
                  <a:cubicBezTo>
                    <a:pt x="168" y="280"/>
                    <a:pt x="168" y="281"/>
                    <a:pt x="168" y="283"/>
                  </a:cubicBezTo>
                  <a:cubicBezTo>
                    <a:pt x="202" y="294"/>
                    <a:pt x="238" y="300"/>
                    <a:pt x="274" y="300"/>
                  </a:cubicBezTo>
                  <a:cubicBezTo>
                    <a:pt x="275" y="300"/>
                    <a:pt x="277" y="300"/>
                    <a:pt x="279" y="300"/>
                  </a:cubicBezTo>
                  <a:cubicBezTo>
                    <a:pt x="294" y="281"/>
                    <a:pt x="302" y="262"/>
                    <a:pt x="307" y="249"/>
                  </a:cubicBezTo>
                  <a:cubicBezTo>
                    <a:pt x="226" y="208"/>
                    <a:pt x="226" y="208"/>
                    <a:pt x="226" y="208"/>
                  </a:cubicBezTo>
                  <a:lnTo>
                    <a:pt x="305" y="187"/>
                  </a:lnTo>
                  <a:close/>
                  <a:moveTo>
                    <a:pt x="154" y="301"/>
                  </a:moveTo>
                  <a:cubicBezTo>
                    <a:pt x="161" y="322"/>
                    <a:pt x="168" y="341"/>
                    <a:pt x="175" y="357"/>
                  </a:cubicBezTo>
                  <a:cubicBezTo>
                    <a:pt x="220" y="352"/>
                    <a:pt x="251" y="332"/>
                    <a:pt x="271" y="309"/>
                  </a:cubicBezTo>
                  <a:cubicBezTo>
                    <a:pt x="221" y="308"/>
                    <a:pt x="185" y="299"/>
                    <a:pt x="164" y="292"/>
                  </a:cubicBezTo>
                  <a:cubicBezTo>
                    <a:pt x="161" y="296"/>
                    <a:pt x="158" y="299"/>
                    <a:pt x="154" y="301"/>
                  </a:cubicBezTo>
                  <a:close/>
                  <a:moveTo>
                    <a:pt x="133" y="149"/>
                  </a:moveTo>
                  <a:cubicBezTo>
                    <a:pt x="107" y="163"/>
                    <a:pt x="84" y="181"/>
                    <a:pt x="63" y="201"/>
                  </a:cubicBezTo>
                  <a:cubicBezTo>
                    <a:pt x="66" y="205"/>
                    <a:pt x="68" y="210"/>
                    <a:pt x="68" y="216"/>
                  </a:cubicBezTo>
                  <a:cubicBezTo>
                    <a:pt x="68" y="221"/>
                    <a:pt x="67" y="225"/>
                    <a:pt x="65" y="229"/>
                  </a:cubicBezTo>
                  <a:cubicBezTo>
                    <a:pt x="83" y="242"/>
                    <a:pt x="102" y="254"/>
                    <a:pt x="123" y="265"/>
                  </a:cubicBezTo>
                  <a:cubicBezTo>
                    <a:pt x="126" y="260"/>
                    <a:pt x="130" y="257"/>
                    <a:pt x="135" y="255"/>
                  </a:cubicBezTo>
                  <a:cubicBezTo>
                    <a:pt x="132" y="221"/>
                    <a:pt x="134" y="188"/>
                    <a:pt x="140" y="154"/>
                  </a:cubicBezTo>
                  <a:cubicBezTo>
                    <a:pt x="137" y="153"/>
                    <a:pt x="135" y="151"/>
                    <a:pt x="133" y="149"/>
                  </a:cubicBezTo>
                  <a:close/>
                  <a:moveTo>
                    <a:pt x="19" y="216"/>
                  </a:moveTo>
                  <a:cubicBezTo>
                    <a:pt x="19" y="212"/>
                    <a:pt x="20" y="208"/>
                    <a:pt x="22" y="204"/>
                  </a:cubicBezTo>
                  <a:cubicBezTo>
                    <a:pt x="15" y="197"/>
                    <a:pt x="9" y="191"/>
                    <a:pt x="3" y="183"/>
                  </a:cubicBezTo>
                  <a:cubicBezTo>
                    <a:pt x="0" y="208"/>
                    <a:pt x="1" y="232"/>
                    <a:pt x="7" y="255"/>
                  </a:cubicBezTo>
                  <a:cubicBezTo>
                    <a:pt x="12" y="246"/>
                    <a:pt x="18" y="238"/>
                    <a:pt x="24" y="231"/>
                  </a:cubicBezTo>
                  <a:cubicBezTo>
                    <a:pt x="21" y="226"/>
                    <a:pt x="19" y="221"/>
                    <a:pt x="19" y="216"/>
                  </a:cubicBezTo>
                  <a:close/>
                  <a:moveTo>
                    <a:pt x="285" y="73"/>
                  </a:moveTo>
                  <a:cubicBezTo>
                    <a:pt x="297" y="73"/>
                    <a:pt x="307" y="81"/>
                    <a:pt x="310" y="93"/>
                  </a:cubicBezTo>
                  <a:cubicBezTo>
                    <a:pt x="335" y="93"/>
                    <a:pt x="361" y="96"/>
                    <a:pt x="386" y="102"/>
                  </a:cubicBezTo>
                  <a:cubicBezTo>
                    <a:pt x="362" y="62"/>
                    <a:pt x="325" y="30"/>
                    <a:pt x="277" y="13"/>
                  </a:cubicBezTo>
                  <a:cubicBezTo>
                    <a:pt x="263" y="8"/>
                    <a:pt x="248" y="5"/>
                    <a:pt x="234" y="3"/>
                  </a:cubicBezTo>
                  <a:cubicBezTo>
                    <a:pt x="252" y="25"/>
                    <a:pt x="268" y="48"/>
                    <a:pt x="280" y="73"/>
                  </a:cubicBezTo>
                  <a:cubicBezTo>
                    <a:pt x="282" y="73"/>
                    <a:pt x="283" y="73"/>
                    <a:pt x="285" y="73"/>
                  </a:cubicBezTo>
                  <a:close/>
                  <a:moveTo>
                    <a:pt x="143" y="303"/>
                  </a:moveTo>
                  <a:cubicBezTo>
                    <a:pt x="130" y="303"/>
                    <a:pt x="119" y="292"/>
                    <a:pt x="119" y="279"/>
                  </a:cubicBezTo>
                  <a:cubicBezTo>
                    <a:pt x="119" y="277"/>
                    <a:pt x="119" y="275"/>
                    <a:pt x="119" y="274"/>
                  </a:cubicBezTo>
                  <a:cubicBezTo>
                    <a:pt x="98" y="263"/>
                    <a:pt x="77" y="251"/>
                    <a:pt x="58" y="236"/>
                  </a:cubicBezTo>
                  <a:cubicBezTo>
                    <a:pt x="54" y="239"/>
                    <a:pt x="49" y="241"/>
                    <a:pt x="44" y="241"/>
                  </a:cubicBezTo>
                  <a:cubicBezTo>
                    <a:pt x="39" y="241"/>
                    <a:pt x="35" y="239"/>
                    <a:pt x="31" y="237"/>
                  </a:cubicBezTo>
                  <a:cubicBezTo>
                    <a:pt x="24" y="247"/>
                    <a:pt x="17" y="257"/>
                    <a:pt x="10" y="268"/>
                  </a:cubicBezTo>
                  <a:cubicBezTo>
                    <a:pt x="17" y="291"/>
                    <a:pt x="28" y="312"/>
                    <a:pt x="42" y="331"/>
                  </a:cubicBezTo>
                  <a:cubicBezTo>
                    <a:pt x="84" y="354"/>
                    <a:pt x="127" y="359"/>
                    <a:pt x="148" y="359"/>
                  </a:cubicBezTo>
                  <a:cubicBezTo>
                    <a:pt x="154" y="359"/>
                    <a:pt x="159" y="359"/>
                    <a:pt x="165" y="358"/>
                  </a:cubicBezTo>
                  <a:cubicBezTo>
                    <a:pt x="157" y="340"/>
                    <a:pt x="149" y="320"/>
                    <a:pt x="144" y="303"/>
                  </a:cubicBezTo>
                  <a:cubicBezTo>
                    <a:pt x="144" y="303"/>
                    <a:pt x="144" y="303"/>
                    <a:pt x="143" y="303"/>
                  </a:cubicBezTo>
                  <a:close/>
                  <a:moveTo>
                    <a:pt x="44" y="191"/>
                  </a:moveTo>
                  <a:cubicBezTo>
                    <a:pt x="48" y="191"/>
                    <a:pt x="52" y="193"/>
                    <a:pt x="55" y="194"/>
                  </a:cubicBezTo>
                  <a:cubicBezTo>
                    <a:pt x="77" y="173"/>
                    <a:pt x="101" y="155"/>
                    <a:pt x="128" y="140"/>
                  </a:cubicBezTo>
                  <a:cubicBezTo>
                    <a:pt x="127" y="137"/>
                    <a:pt x="127" y="135"/>
                    <a:pt x="127" y="132"/>
                  </a:cubicBezTo>
                  <a:cubicBezTo>
                    <a:pt x="127" y="119"/>
                    <a:pt x="138" y="108"/>
                    <a:pt x="151" y="108"/>
                  </a:cubicBezTo>
                  <a:cubicBezTo>
                    <a:pt x="152" y="108"/>
                    <a:pt x="152" y="108"/>
                    <a:pt x="153" y="108"/>
                  </a:cubicBezTo>
                  <a:cubicBezTo>
                    <a:pt x="153" y="107"/>
                    <a:pt x="154" y="105"/>
                    <a:pt x="154" y="104"/>
                  </a:cubicBezTo>
                  <a:cubicBezTo>
                    <a:pt x="167" y="67"/>
                    <a:pt x="187" y="32"/>
                    <a:pt x="211" y="1"/>
                  </a:cubicBezTo>
                  <a:cubicBezTo>
                    <a:pt x="125" y="0"/>
                    <a:pt x="43" y="53"/>
                    <a:pt x="13" y="139"/>
                  </a:cubicBezTo>
                  <a:cubicBezTo>
                    <a:pt x="9" y="149"/>
                    <a:pt x="7" y="160"/>
                    <a:pt x="5" y="170"/>
                  </a:cubicBezTo>
                  <a:cubicBezTo>
                    <a:pt x="12" y="179"/>
                    <a:pt x="20" y="188"/>
                    <a:pt x="29" y="197"/>
                  </a:cubicBezTo>
                  <a:cubicBezTo>
                    <a:pt x="33" y="193"/>
                    <a:pt x="38" y="191"/>
                    <a:pt x="44"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1">
              <a:extLst>
                <a:ext uri="{FF2B5EF4-FFF2-40B4-BE49-F238E27FC236}">
                  <a16:creationId xmlns:a16="http://schemas.microsoft.com/office/drawing/2014/main" id="{B2802F0E-CFA4-8628-26A8-8E37A46D546F}"/>
                </a:ext>
              </a:extLst>
            </p:cNvPr>
            <p:cNvSpPr>
              <a:spLocks/>
            </p:cNvSpPr>
            <p:nvPr/>
          </p:nvSpPr>
          <p:spPr bwMode="auto">
            <a:xfrm>
              <a:off x="4289425" y="4086225"/>
              <a:ext cx="762000" cy="617537"/>
            </a:xfrm>
            <a:custGeom>
              <a:avLst/>
              <a:gdLst>
                <a:gd name="T0" fmla="*/ 0 w 381"/>
                <a:gd name="T1" fmla="*/ 184 h 309"/>
                <a:gd name="T2" fmla="*/ 335 w 381"/>
                <a:gd name="T3" fmla="*/ 91 h 309"/>
                <a:gd name="T4" fmla="*/ 381 w 381"/>
                <a:gd name="T5" fmla="*/ 113 h 309"/>
                <a:gd name="T6" fmla="*/ 335 w 381"/>
                <a:gd name="T7" fmla="*/ 0 h 309"/>
                <a:gd name="T8" fmla="*/ 219 w 381"/>
                <a:gd name="T9" fmla="*/ 32 h 309"/>
                <a:gd name="T10" fmla="*/ 268 w 381"/>
                <a:gd name="T11" fmla="*/ 57 h 309"/>
                <a:gd name="T12" fmla="*/ 0 w 381"/>
                <a:gd name="T13" fmla="*/ 184 h 309"/>
              </a:gdLst>
              <a:ahLst/>
              <a:cxnLst>
                <a:cxn ang="0">
                  <a:pos x="T0" y="T1"/>
                </a:cxn>
                <a:cxn ang="0">
                  <a:pos x="T2" y="T3"/>
                </a:cxn>
                <a:cxn ang="0">
                  <a:pos x="T4" y="T5"/>
                </a:cxn>
                <a:cxn ang="0">
                  <a:pos x="T6" y="T7"/>
                </a:cxn>
                <a:cxn ang="0">
                  <a:pos x="T8" y="T9"/>
                </a:cxn>
                <a:cxn ang="0">
                  <a:pos x="T10" y="T11"/>
                </a:cxn>
                <a:cxn ang="0">
                  <a:pos x="T12" y="T13"/>
                </a:cxn>
              </a:cxnLst>
              <a:rect l="0" t="0" r="r" b="b"/>
              <a:pathLst>
                <a:path w="381" h="309">
                  <a:moveTo>
                    <a:pt x="0" y="184"/>
                  </a:moveTo>
                  <a:cubicBezTo>
                    <a:pt x="169" y="309"/>
                    <a:pt x="313" y="181"/>
                    <a:pt x="335" y="91"/>
                  </a:cubicBezTo>
                  <a:cubicBezTo>
                    <a:pt x="348" y="97"/>
                    <a:pt x="381" y="113"/>
                    <a:pt x="381" y="113"/>
                  </a:cubicBezTo>
                  <a:cubicBezTo>
                    <a:pt x="335" y="0"/>
                    <a:pt x="335" y="0"/>
                    <a:pt x="335" y="0"/>
                  </a:cubicBezTo>
                  <a:cubicBezTo>
                    <a:pt x="219" y="32"/>
                    <a:pt x="219" y="32"/>
                    <a:pt x="219" y="32"/>
                  </a:cubicBezTo>
                  <a:cubicBezTo>
                    <a:pt x="268" y="57"/>
                    <a:pt x="268" y="57"/>
                    <a:pt x="268" y="57"/>
                  </a:cubicBezTo>
                  <a:cubicBezTo>
                    <a:pt x="268" y="57"/>
                    <a:pt x="230" y="248"/>
                    <a:pt x="0"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C2E48B15-F286-F748-3E2D-D1F0F3BDA80C}"/>
              </a:ext>
            </a:extLst>
          </p:cNvPr>
          <p:cNvSpPr txBox="1"/>
          <p:nvPr/>
        </p:nvSpPr>
        <p:spPr>
          <a:xfrm>
            <a:off x="4698999" y="3847949"/>
            <a:ext cx="7217395" cy="2367033"/>
          </a:xfrm>
          <a:prstGeom prst="rect">
            <a:avLst/>
          </a:prstGeom>
          <a:solidFill>
            <a:schemeClr val="tx1">
              <a:lumMod val="50000"/>
              <a:lumOff val="50000"/>
            </a:schemeClr>
          </a:solidFill>
        </p:spPr>
        <p:txBody>
          <a:bodyPr anchor="ctr">
            <a:noAutofit/>
          </a:bodyPr>
          <a:lstStyle>
            <a:defPPr>
              <a:defRPr lang="en-US"/>
            </a:defPPr>
            <a:lvl1pPr marL="228600" indent="-228600">
              <a:spcBef>
                <a:spcPts val="300"/>
              </a:spcBef>
              <a:spcAft>
                <a:spcPts val="300"/>
              </a:spcAft>
              <a:buFont typeface="Arial" panose="020B0604020202020204" pitchFamily="34" charset="0"/>
              <a:buChar char="•"/>
              <a:defRPr sz="1600">
                <a:solidFill>
                  <a:schemeClr val="accent1"/>
                </a:solidFill>
              </a:defRPr>
            </a:lvl1pPr>
            <a:lvl2pPr marL="742950" indent="-285750">
              <a:spcBef>
                <a:spcPct val="20000"/>
              </a:spcBef>
              <a:buFont typeface="Arial" panose="020B0604020202020204" pitchFamily="34" charset="0"/>
              <a:buChar char="–"/>
              <a:defRPr sz="2000"/>
            </a:lvl2pPr>
            <a:lvl3pPr marL="1143000" indent="-228600">
              <a:spcBef>
                <a:spcPct val="20000"/>
              </a:spcBef>
              <a:buFont typeface="Arial" panose="020B0604020202020204" pitchFamily="34" charset="0"/>
              <a:buChar char="•"/>
            </a:lvl3pPr>
            <a:lvl4pPr marL="1600200" indent="-228600">
              <a:spcBef>
                <a:spcPct val="20000"/>
              </a:spcBef>
              <a:buFont typeface="Arial" panose="020B0604020202020204" pitchFamily="34" charset="0"/>
              <a:buChar char="–"/>
              <a:defRPr sz="16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400" kern="0" dirty="0">
                <a:solidFill>
                  <a:schemeClr val="bg1"/>
                </a:solidFill>
                <a:effectLst/>
                <a:latin typeface="Segoe UI" panose="020B0502040204020203" pitchFamily="34" charset="0"/>
                <a:ea typeface="Times New Roman" panose="02020603050405020304" pitchFamily="18" charset="0"/>
              </a:rPr>
              <a:t>Nous </a:t>
            </a:r>
            <a:r>
              <a:rPr lang="fr-FR" sz="1400" kern="0" dirty="0">
                <a:solidFill>
                  <a:schemeClr val="bg1"/>
                </a:solidFill>
                <a:latin typeface="Segoe UI" panose="020B0502040204020203" pitchFamily="34" charset="0"/>
                <a:ea typeface="Times New Roman" panose="02020603050405020304" pitchFamily="18" charset="0"/>
              </a:rPr>
              <a:t>formons</a:t>
            </a:r>
            <a:r>
              <a:rPr lang="en-US" sz="1400" kern="0" dirty="0">
                <a:solidFill>
                  <a:schemeClr val="bg1"/>
                </a:solidFill>
                <a:latin typeface="Segoe UI" panose="020B0502040204020203" pitchFamily="34" charset="0"/>
                <a:ea typeface="Times New Roman" panose="02020603050405020304" pitchFamily="18" charset="0"/>
              </a:rPr>
              <a:t> le personnel </a:t>
            </a:r>
            <a:r>
              <a:rPr lang="fr-FR" sz="1400" kern="0" dirty="0">
                <a:solidFill>
                  <a:schemeClr val="bg1"/>
                </a:solidFill>
                <a:latin typeface="Segoe UI" panose="020B0502040204020203" pitchFamily="34" charset="0"/>
                <a:ea typeface="Times New Roman" panose="02020603050405020304" pitchFamily="18" charset="0"/>
              </a:rPr>
              <a:t>en</a:t>
            </a:r>
            <a:r>
              <a:rPr lang="en-US" sz="1400" kern="0" dirty="0">
                <a:solidFill>
                  <a:schemeClr val="bg1"/>
                </a:solidFill>
                <a:latin typeface="Segoe UI" panose="020B0502040204020203" pitchFamily="34" charset="0"/>
                <a:ea typeface="Times New Roman" panose="02020603050405020304" pitchFamily="18" charset="0"/>
              </a:rPr>
              <a:t> </a:t>
            </a:r>
            <a:r>
              <a:rPr lang="fr-FR" sz="1400" kern="0" dirty="0">
                <a:solidFill>
                  <a:schemeClr val="bg1"/>
                </a:solidFill>
                <a:latin typeface="Segoe UI" panose="020B0502040204020203" pitchFamily="34" charset="0"/>
                <a:ea typeface="Times New Roman" panose="02020603050405020304" pitchFamily="18" charset="0"/>
              </a:rPr>
              <a:t>uniforme</a:t>
            </a:r>
            <a:r>
              <a:rPr lang="en-US" sz="1400" kern="0" dirty="0">
                <a:solidFill>
                  <a:schemeClr val="bg1"/>
                </a:solidFill>
                <a:latin typeface="Segoe UI" panose="020B0502040204020203" pitchFamily="34" charset="0"/>
                <a:ea typeface="Times New Roman" panose="02020603050405020304" pitchFamily="18" charset="0"/>
              </a:rPr>
              <a:t> aux nouvelles techniques </a:t>
            </a:r>
            <a:r>
              <a:rPr lang="fr-FR" sz="1400" kern="0" dirty="0">
                <a:solidFill>
                  <a:schemeClr val="bg1"/>
                </a:solidFill>
                <a:latin typeface="Segoe UI" panose="020B0502040204020203" pitchFamily="34" charset="0"/>
                <a:ea typeface="Times New Roman" panose="02020603050405020304" pitchFamily="18" charset="0"/>
              </a:rPr>
              <a:t>informatiques</a:t>
            </a:r>
            <a:r>
              <a:rPr lang="en-US" sz="1400" kern="0" dirty="0">
                <a:solidFill>
                  <a:schemeClr val="bg1"/>
                </a:solidFill>
                <a:latin typeface="Segoe UI" panose="020B0502040204020203" pitchFamily="34" charset="0"/>
                <a:ea typeface="Times New Roman" panose="02020603050405020304" pitchFamily="18" charset="0"/>
              </a:rPr>
              <a:t> (ex: UNCAP – WOC)</a:t>
            </a:r>
          </a:p>
          <a:p>
            <a:r>
              <a:rPr lang="en-US" sz="1400" kern="0" dirty="0">
                <a:solidFill>
                  <a:schemeClr val="bg1"/>
                </a:solidFill>
                <a:latin typeface="Segoe UI" panose="020B0502040204020203" pitchFamily="34" charset="0"/>
                <a:ea typeface="Times New Roman" panose="02020603050405020304" pitchFamily="18" charset="0"/>
              </a:rPr>
              <a:t>Les </a:t>
            </a:r>
            <a:r>
              <a:rPr lang="fr-FR" sz="1400" kern="0" dirty="0">
                <a:solidFill>
                  <a:schemeClr val="bg1"/>
                </a:solidFill>
                <a:latin typeface="Segoe UI" panose="020B0502040204020203" pitchFamily="34" charset="0"/>
                <a:ea typeface="Times New Roman" panose="02020603050405020304" pitchFamily="18" charset="0"/>
              </a:rPr>
              <a:t>nombreux</a:t>
            </a:r>
            <a:r>
              <a:rPr lang="en-US" sz="1400" kern="0" dirty="0">
                <a:solidFill>
                  <a:schemeClr val="bg1"/>
                </a:solidFill>
                <a:latin typeface="Segoe UI" panose="020B0502040204020203" pitchFamily="34" charset="0"/>
                <a:ea typeface="Times New Roman" panose="02020603050405020304" pitchFamily="18" charset="0"/>
              </a:rPr>
              <a:t> </a:t>
            </a:r>
            <a:r>
              <a:rPr lang="fr-FR" sz="1400" kern="0" dirty="0">
                <a:solidFill>
                  <a:schemeClr val="bg1"/>
                </a:solidFill>
                <a:latin typeface="Segoe UI" panose="020B0502040204020203" pitchFamily="34" charset="0"/>
                <a:ea typeface="Times New Roman" panose="02020603050405020304" pitchFamily="18" charset="0"/>
              </a:rPr>
              <a:t>cas</a:t>
            </a:r>
            <a:r>
              <a:rPr lang="en-US" sz="1400" kern="0" dirty="0">
                <a:solidFill>
                  <a:schemeClr val="bg1"/>
                </a:solidFill>
                <a:latin typeface="Segoe UI" panose="020B0502040204020203" pitchFamily="34" charset="0"/>
                <a:ea typeface="Times New Roman" panose="02020603050405020304" pitchFamily="18" charset="0"/>
              </a:rPr>
              <a:t> </a:t>
            </a:r>
            <a:r>
              <a:rPr lang="fr-FR" sz="1400" kern="0" dirty="0">
                <a:solidFill>
                  <a:schemeClr val="bg1"/>
                </a:solidFill>
                <a:latin typeface="Segoe UI" panose="020B0502040204020203" pitchFamily="34" charset="0"/>
                <a:ea typeface="Times New Roman" panose="02020603050405020304" pitchFamily="18" charset="0"/>
              </a:rPr>
              <a:t>d’évacuation</a:t>
            </a:r>
            <a:r>
              <a:rPr lang="en-US" sz="1400" kern="0" dirty="0">
                <a:solidFill>
                  <a:schemeClr val="bg1"/>
                </a:solidFill>
                <a:latin typeface="Segoe UI" panose="020B0502040204020203" pitchFamily="34" charset="0"/>
                <a:ea typeface="Times New Roman" panose="02020603050405020304" pitchFamily="18" charset="0"/>
              </a:rPr>
              <a:t> </a:t>
            </a:r>
            <a:r>
              <a:rPr lang="fr-BE" sz="1400" kern="0" dirty="0">
                <a:solidFill>
                  <a:schemeClr val="bg1"/>
                </a:solidFill>
                <a:latin typeface="Segoe UI" panose="020B0502040204020203" pitchFamily="34" charset="0"/>
                <a:ea typeface="Times New Roman" panose="02020603050405020304" pitchFamily="18" charset="0"/>
              </a:rPr>
              <a:t>médicale</a:t>
            </a:r>
            <a:r>
              <a:rPr lang="en-US" sz="1400" kern="0" dirty="0">
                <a:solidFill>
                  <a:schemeClr val="bg1"/>
                </a:solidFill>
                <a:latin typeface="Segoe UI" panose="020B0502040204020203" pitchFamily="34" charset="0"/>
                <a:ea typeface="Times New Roman" panose="02020603050405020304" pitchFamily="18" charset="0"/>
              </a:rPr>
              <a:t> et de </a:t>
            </a:r>
            <a:r>
              <a:rPr lang="fr-FR" sz="1400" kern="0" dirty="0">
                <a:solidFill>
                  <a:schemeClr val="bg1"/>
                </a:solidFill>
                <a:latin typeface="Segoe UI" panose="020B0502040204020203" pitchFamily="34" charset="0"/>
                <a:ea typeface="Times New Roman" panose="02020603050405020304" pitchFamily="18" charset="0"/>
              </a:rPr>
              <a:t>dépouilles</a:t>
            </a:r>
            <a:r>
              <a:rPr lang="en-US" sz="1400" kern="0" dirty="0">
                <a:solidFill>
                  <a:schemeClr val="bg1"/>
                </a:solidFill>
                <a:latin typeface="Segoe UI" panose="020B0502040204020203" pitchFamily="34" charset="0"/>
                <a:ea typeface="Times New Roman" panose="02020603050405020304" pitchFamily="18" charset="0"/>
              </a:rPr>
              <a:t> de </a:t>
            </a:r>
            <a:r>
              <a:rPr lang="fr-FR" sz="1400" kern="0" dirty="0">
                <a:solidFill>
                  <a:schemeClr val="bg1"/>
                </a:solidFill>
                <a:latin typeface="Segoe UI" panose="020B0502040204020203" pitchFamily="34" charset="0"/>
                <a:ea typeface="Times New Roman" panose="02020603050405020304" pitchFamily="18" charset="0"/>
              </a:rPr>
              <a:t>soldats</a:t>
            </a:r>
            <a:r>
              <a:rPr lang="en-US" sz="1400" kern="0" dirty="0">
                <a:solidFill>
                  <a:schemeClr val="bg1"/>
                </a:solidFill>
                <a:latin typeface="Segoe UI" panose="020B0502040204020203" pitchFamily="34" charset="0"/>
                <a:ea typeface="Times New Roman" panose="02020603050405020304" pitchFamily="18" charset="0"/>
              </a:rPr>
              <a:t> </a:t>
            </a:r>
            <a:r>
              <a:rPr lang="fr-FR" sz="1400" kern="0" dirty="0">
                <a:solidFill>
                  <a:schemeClr val="bg1"/>
                </a:solidFill>
                <a:latin typeface="Segoe UI" panose="020B0502040204020203" pitchFamily="34" charset="0"/>
                <a:ea typeface="Times New Roman" panose="02020603050405020304" pitchFamily="18" charset="0"/>
              </a:rPr>
              <a:t>demande</a:t>
            </a:r>
            <a:r>
              <a:rPr lang="en-US" sz="1400" kern="0" dirty="0">
                <a:solidFill>
                  <a:schemeClr val="bg1"/>
                </a:solidFill>
                <a:latin typeface="Segoe UI" panose="020B0502040204020203" pitchFamily="34" charset="0"/>
                <a:ea typeface="Times New Roman" panose="02020603050405020304" pitchFamily="18" charset="0"/>
              </a:rPr>
              <a:t> </a:t>
            </a:r>
            <a:r>
              <a:rPr lang="fr-FR" sz="1400" kern="0" dirty="0">
                <a:solidFill>
                  <a:schemeClr val="bg1"/>
                </a:solidFill>
                <a:latin typeface="Segoe UI" panose="020B0502040204020203" pitchFamily="34" charset="0"/>
                <a:ea typeface="Times New Roman" panose="02020603050405020304" pitchFamily="18" charset="0"/>
              </a:rPr>
              <a:t>une</a:t>
            </a:r>
            <a:r>
              <a:rPr lang="en-US" sz="1400" kern="0" dirty="0">
                <a:solidFill>
                  <a:schemeClr val="bg1"/>
                </a:solidFill>
                <a:latin typeface="Segoe UI" panose="020B0502040204020203" pitchFamily="34" charset="0"/>
                <a:ea typeface="Times New Roman" panose="02020603050405020304" pitchFamily="18" charset="0"/>
              </a:rPr>
              <a:t> formation </a:t>
            </a:r>
            <a:r>
              <a:rPr lang="fr-FR" sz="1400" kern="0" dirty="0">
                <a:solidFill>
                  <a:schemeClr val="bg1"/>
                </a:solidFill>
                <a:latin typeface="Segoe UI" panose="020B0502040204020203" pitchFamily="34" charset="0"/>
                <a:ea typeface="Times New Roman" panose="02020603050405020304" pitchFamily="18" charset="0"/>
              </a:rPr>
              <a:t>médicale</a:t>
            </a:r>
            <a:r>
              <a:rPr lang="en-US" sz="1400" kern="0" dirty="0">
                <a:solidFill>
                  <a:schemeClr val="bg1"/>
                </a:solidFill>
                <a:latin typeface="Segoe UI" panose="020B0502040204020203" pitchFamily="34" charset="0"/>
                <a:ea typeface="Times New Roman" panose="02020603050405020304" pitchFamily="18" charset="0"/>
              </a:rPr>
              <a:t> et de premiers secours continue (FMC)</a:t>
            </a:r>
          </a:p>
          <a:p>
            <a:r>
              <a:rPr lang="en-US" sz="1400" kern="0" dirty="0">
                <a:solidFill>
                  <a:schemeClr val="bg1"/>
                </a:solidFill>
                <a:latin typeface="Segoe UI" panose="020B0502040204020203" pitchFamily="34" charset="0"/>
                <a:ea typeface="Times New Roman" panose="02020603050405020304" pitchFamily="18" charset="0"/>
              </a:rPr>
              <a:t>La </a:t>
            </a:r>
            <a:r>
              <a:rPr lang="fr-FR" sz="1400" kern="0" dirty="0">
                <a:solidFill>
                  <a:schemeClr val="bg1"/>
                </a:solidFill>
                <a:latin typeface="Segoe UI" panose="020B0502040204020203" pitchFamily="34" charset="0"/>
                <a:ea typeface="Times New Roman" panose="02020603050405020304" pitchFamily="18" charset="0"/>
              </a:rPr>
              <a:t>collecte</a:t>
            </a:r>
            <a:r>
              <a:rPr lang="en-US" sz="1400" kern="0" dirty="0">
                <a:solidFill>
                  <a:schemeClr val="bg1"/>
                </a:solidFill>
                <a:latin typeface="Segoe UI" panose="020B0502040204020203" pitchFamily="34" charset="0"/>
                <a:ea typeface="Times New Roman" panose="02020603050405020304" pitchFamily="18" charset="0"/>
              </a:rPr>
              <a:t> d’information nécessaire à la </a:t>
            </a:r>
            <a:r>
              <a:rPr lang="fr-FR" sz="1400" kern="0" dirty="0">
                <a:solidFill>
                  <a:schemeClr val="bg1"/>
                </a:solidFill>
                <a:latin typeface="Segoe UI" panose="020B0502040204020203" pitchFamily="34" charset="0"/>
                <a:ea typeface="Times New Roman" panose="02020603050405020304" pitchFamily="18" charset="0"/>
              </a:rPr>
              <a:t>prise</a:t>
            </a:r>
            <a:r>
              <a:rPr lang="en-US" sz="1400" kern="0" dirty="0">
                <a:solidFill>
                  <a:schemeClr val="bg1"/>
                </a:solidFill>
                <a:latin typeface="Segoe UI" panose="020B0502040204020203" pitchFamily="34" charset="0"/>
                <a:ea typeface="Times New Roman" panose="02020603050405020304" pitchFamily="18" charset="0"/>
              </a:rPr>
              <a:t> de </a:t>
            </a:r>
            <a:r>
              <a:rPr lang="fr-FR" sz="1400" kern="0" dirty="0">
                <a:solidFill>
                  <a:schemeClr val="bg1"/>
                </a:solidFill>
                <a:latin typeface="Segoe UI" panose="020B0502040204020203" pitchFamily="34" charset="0"/>
                <a:ea typeface="Times New Roman" panose="02020603050405020304" pitchFamily="18" charset="0"/>
              </a:rPr>
              <a:t>décision</a:t>
            </a:r>
            <a:r>
              <a:rPr lang="en-US" sz="1400" kern="0" dirty="0">
                <a:solidFill>
                  <a:schemeClr val="bg1"/>
                </a:solidFill>
                <a:latin typeface="Segoe UI" panose="020B0502040204020203" pitchFamily="34" charset="0"/>
                <a:ea typeface="Times New Roman" panose="02020603050405020304" pitchFamily="18" charset="0"/>
              </a:rPr>
              <a:t> (PKIA - UNCAP)</a:t>
            </a:r>
          </a:p>
          <a:p>
            <a:r>
              <a:rPr lang="en-US" sz="1400" kern="0" dirty="0">
                <a:solidFill>
                  <a:schemeClr val="bg1"/>
                </a:solidFill>
                <a:latin typeface="Segoe UI" panose="020B0502040204020203" pitchFamily="34" charset="0"/>
                <a:ea typeface="Times New Roman" panose="02020603050405020304" pitchFamily="18" charset="0"/>
              </a:rPr>
              <a:t>L’équipe consultative de mitigation des menaces de l’UNMAS.</a:t>
            </a:r>
          </a:p>
          <a:p>
            <a:r>
              <a:rPr lang="en-US" sz="1400" kern="0" dirty="0">
                <a:solidFill>
                  <a:schemeClr val="bg1"/>
                </a:solidFill>
                <a:latin typeface="Segoe UI" panose="020B0502040204020203" pitchFamily="34" charset="0"/>
                <a:ea typeface="Times New Roman" panose="02020603050405020304" pitchFamily="18" charset="0"/>
              </a:rPr>
              <a:t>Formation du bureau des droits de </a:t>
            </a:r>
            <a:r>
              <a:rPr lang="fr-FR" sz="1400" kern="0" dirty="0">
                <a:solidFill>
                  <a:schemeClr val="bg1"/>
                </a:solidFill>
                <a:latin typeface="Segoe UI" panose="020B0502040204020203" pitchFamily="34" charset="0"/>
                <a:ea typeface="Times New Roman" panose="02020603050405020304" pitchFamily="18" charset="0"/>
              </a:rPr>
              <a:t>l’homme</a:t>
            </a:r>
            <a:r>
              <a:rPr lang="en-US" sz="1400" kern="0" dirty="0">
                <a:solidFill>
                  <a:schemeClr val="bg1"/>
                </a:solidFill>
                <a:latin typeface="Segoe UI" panose="020B0502040204020203" pitchFamily="34" charset="0"/>
                <a:ea typeface="Times New Roman" panose="02020603050405020304" pitchFamily="18" charset="0"/>
              </a:rPr>
              <a:t> pour la consolidation de la paix.</a:t>
            </a:r>
          </a:p>
          <a:p>
            <a:r>
              <a:rPr lang="en-US" sz="1400" kern="0" dirty="0">
                <a:solidFill>
                  <a:schemeClr val="bg1"/>
                </a:solidFill>
                <a:latin typeface="Segoe UI" panose="020B0502040204020203" pitchFamily="34" charset="0"/>
                <a:ea typeface="Times New Roman" panose="02020603050405020304" pitchFamily="18" charset="0"/>
              </a:rPr>
              <a:t>Formation pour la sensibilisation sur les </a:t>
            </a:r>
            <a:r>
              <a:rPr lang="fr-FR" sz="1400" kern="0" dirty="0">
                <a:solidFill>
                  <a:schemeClr val="bg1"/>
                </a:solidFill>
                <a:latin typeface="Segoe UI" panose="020B0502040204020203" pitchFamily="34" charset="0"/>
                <a:ea typeface="Times New Roman" panose="02020603050405020304" pitchFamily="18" charset="0"/>
              </a:rPr>
              <a:t>discours</a:t>
            </a:r>
            <a:r>
              <a:rPr lang="en-US" sz="1400" kern="0" dirty="0">
                <a:solidFill>
                  <a:schemeClr val="bg1"/>
                </a:solidFill>
                <a:latin typeface="Segoe UI" panose="020B0502040204020203" pitchFamily="34" charset="0"/>
                <a:ea typeface="Times New Roman" panose="02020603050405020304" pitchFamily="18" charset="0"/>
              </a:rPr>
              <a:t> de </a:t>
            </a:r>
            <a:r>
              <a:rPr lang="fr-FR" sz="1400" kern="0" dirty="0">
                <a:solidFill>
                  <a:schemeClr val="bg1"/>
                </a:solidFill>
                <a:latin typeface="Segoe UI" panose="020B0502040204020203" pitchFamily="34" charset="0"/>
                <a:ea typeface="Times New Roman" panose="02020603050405020304" pitchFamily="18" charset="0"/>
              </a:rPr>
              <a:t>haine</a:t>
            </a:r>
            <a:r>
              <a:rPr lang="en-US" sz="1400" kern="0" dirty="0">
                <a:solidFill>
                  <a:schemeClr val="bg1"/>
                </a:solidFill>
                <a:latin typeface="Segoe UI" panose="020B0502040204020203" pitchFamily="34" charset="0"/>
                <a:ea typeface="Times New Roman" panose="02020603050405020304" pitchFamily="18" charset="0"/>
              </a:rPr>
              <a:t> pendant les </a:t>
            </a:r>
            <a:r>
              <a:rPr lang="fr-FR" sz="1400" kern="0" dirty="0">
                <a:solidFill>
                  <a:schemeClr val="bg1"/>
                </a:solidFill>
                <a:latin typeface="Segoe UI" panose="020B0502040204020203" pitchFamily="34" charset="0"/>
                <a:ea typeface="Times New Roman" panose="02020603050405020304" pitchFamily="18" charset="0"/>
              </a:rPr>
              <a:t>périodes</a:t>
            </a:r>
            <a:r>
              <a:rPr lang="en-US" sz="1400" kern="0" dirty="0">
                <a:solidFill>
                  <a:schemeClr val="bg1"/>
                </a:solidFill>
                <a:latin typeface="Segoe UI" panose="020B0502040204020203" pitchFamily="34" charset="0"/>
                <a:ea typeface="Times New Roman" panose="02020603050405020304" pitchFamily="18" charset="0"/>
              </a:rPr>
              <a:t> </a:t>
            </a:r>
            <a:r>
              <a:rPr lang="fr-FR" sz="1400" kern="0" dirty="0">
                <a:solidFill>
                  <a:schemeClr val="bg1"/>
                </a:solidFill>
                <a:latin typeface="Segoe UI" panose="020B0502040204020203" pitchFamily="34" charset="0"/>
                <a:ea typeface="Times New Roman" panose="02020603050405020304" pitchFamily="18" charset="0"/>
              </a:rPr>
              <a:t>électorales</a:t>
            </a:r>
            <a:r>
              <a:rPr lang="en-US" sz="1400" kern="0" dirty="0">
                <a:solidFill>
                  <a:schemeClr val="bg1"/>
                </a:solidFill>
                <a:latin typeface="Segoe UI" panose="020B0502040204020203" pitchFamily="34" charset="0"/>
                <a:ea typeface="Times New Roman" panose="02020603050405020304" pitchFamily="18" charset="0"/>
              </a:rPr>
              <a:t>, notamment le r</a:t>
            </a:r>
            <a:r>
              <a:rPr lang="fr-FR" sz="1400" kern="0" dirty="0">
                <a:solidFill>
                  <a:schemeClr val="bg1"/>
                </a:solidFill>
                <a:latin typeface="Segoe UI" panose="020B0502040204020203" pitchFamily="34" charset="0"/>
                <a:ea typeface="Times New Roman" panose="02020603050405020304" pitchFamily="18" charset="0"/>
              </a:rPr>
              <a:t>ô</a:t>
            </a:r>
            <a:r>
              <a:rPr lang="en-US" sz="1400" kern="0" dirty="0">
                <a:solidFill>
                  <a:schemeClr val="bg1"/>
                </a:solidFill>
                <a:latin typeface="Segoe UI" panose="020B0502040204020203" pitchFamily="34" charset="0"/>
                <a:ea typeface="Times New Roman" panose="02020603050405020304" pitchFamily="18" charset="0"/>
              </a:rPr>
              <a:t>le des réseaux sociaux dans l’information. </a:t>
            </a:r>
          </a:p>
        </p:txBody>
      </p:sp>
    </p:spTree>
    <p:extLst>
      <p:ext uri="{BB962C8B-B14F-4D97-AF65-F5344CB8AC3E}">
        <p14:creationId xmlns:p14="http://schemas.microsoft.com/office/powerpoint/2010/main" val="38853965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64AF-40DB-95BA-8B20-6D0F536F7982}"/>
              </a:ext>
            </a:extLst>
          </p:cNvPr>
          <p:cNvSpPr>
            <a:spLocks noGrp="1"/>
          </p:cNvSpPr>
          <p:nvPr>
            <p:ph type="title"/>
          </p:nvPr>
        </p:nvSpPr>
        <p:spPr/>
        <p:txBody>
          <a:bodyPr/>
          <a:lstStyle/>
          <a:p>
            <a:r>
              <a:rPr lang="fr-FR" dirty="0">
                <a:effectLst>
                  <a:outerShdw blurRad="38100" dist="38100" dir="2700000" algn="tl">
                    <a:srgbClr val="000000">
                      <a:alpha val="43137"/>
                    </a:srgbClr>
                  </a:outerShdw>
                </a:effectLst>
                <a:latin typeface="+mn-lt"/>
              </a:rPr>
              <a:t>Les formations proposées à Entebbe sont-elles adaptés aux défis et enjeux opérationnels contemporains?  (2/3)</a:t>
            </a:r>
            <a:endParaRPr lang="fr-BE"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E2D573E8-2741-7F25-9C3F-F4AFAC5110E1}"/>
              </a:ext>
            </a:extLst>
          </p:cNvPr>
          <p:cNvSpPr txBox="1"/>
          <p:nvPr/>
        </p:nvSpPr>
        <p:spPr>
          <a:xfrm>
            <a:off x="0" y="804947"/>
            <a:ext cx="11572885" cy="677108"/>
          </a:xfrm>
          <a:prstGeom prst="rect">
            <a:avLst/>
          </a:prstGeom>
          <a:noFill/>
        </p:spPr>
        <p:txBody>
          <a:bodyPr wrap="square">
            <a:spAutoFit/>
          </a:bodyPr>
          <a:lstStyle/>
          <a:p>
            <a:pPr algn="ctr"/>
            <a:r>
              <a:rPr lang="fr-FR" sz="2000" b="1" i="1" dirty="0">
                <a:solidFill>
                  <a:srgbClr val="002060"/>
                </a:solidFill>
                <a:effectLst>
                  <a:outerShdw blurRad="38100" dist="38100" dir="2700000" algn="tl">
                    <a:srgbClr val="000000">
                      <a:alpha val="43137"/>
                    </a:srgbClr>
                  </a:outerShdw>
                </a:effectLst>
              </a:rPr>
              <a:t>Les enjeux </a:t>
            </a:r>
          </a:p>
          <a:p>
            <a:endParaRPr lang="en-US" dirty="0"/>
          </a:p>
        </p:txBody>
      </p:sp>
      <p:sp>
        <p:nvSpPr>
          <p:cNvPr id="6" name="TextBox 5">
            <a:extLst>
              <a:ext uri="{FF2B5EF4-FFF2-40B4-BE49-F238E27FC236}">
                <a16:creationId xmlns:a16="http://schemas.microsoft.com/office/drawing/2014/main" id="{E2B8B8D8-2716-E8BB-08F8-70D158291824}"/>
              </a:ext>
            </a:extLst>
          </p:cNvPr>
          <p:cNvSpPr txBox="1"/>
          <p:nvPr/>
        </p:nvSpPr>
        <p:spPr>
          <a:xfrm>
            <a:off x="247740" y="2636733"/>
            <a:ext cx="11713026" cy="3570208"/>
          </a:xfrm>
          <a:prstGeom prst="rect">
            <a:avLst/>
          </a:prstGeom>
          <a:noFill/>
        </p:spPr>
        <p:txBody>
          <a:bodyPr wrap="square">
            <a:spAutoFit/>
          </a:bodyPr>
          <a:lstStyle/>
          <a:p>
            <a:pPr marL="285750" indent="-285750" algn="just">
              <a:buFont typeface="Arial" panose="020B0604020202020204" pitchFamily="34" charset="0"/>
              <a:buChar char="•"/>
            </a:pPr>
            <a:r>
              <a:rPr lang="fr-FR" dirty="0">
                <a:solidFill>
                  <a:srgbClr val="002060"/>
                </a:solidFill>
              </a:rPr>
              <a:t>Lacunes dans les formations dues au manque de temps et de ressources adéquates pour les délivrer en fonction de défis structurels et opérationnels tels que:</a:t>
            </a:r>
          </a:p>
          <a:p>
            <a:pPr marL="285750" indent="-285750" algn="just">
              <a:buFont typeface="Arial" panose="020B0604020202020204" pitchFamily="34" charset="0"/>
              <a:buChar char="•"/>
            </a:pPr>
            <a:endParaRPr lang="fr-FR" dirty="0">
              <a:solidFill>
                <a:srgbClr val="002060"/>
              </a:solidFill>
            </a:endParaRPr>
          </a:p>
          <a:p>
            <a:pPr lvl="2" algn="just"/>
            <a:r>
              <a:rPr lang="fr-FR" b="1" dirty="0">
                <a:solidFill>
                  <a:srgbClr val="002060"/>
                </a:solidFill>
                <a:effectLst>
                  <a:outerShdw blurRad="38100" dist="38100" dir="2700000" algn="tl">
                    <a:srgbClr val="000000">
                      <a:alpha val="43137"/>
                    </a:srgbClr>
                  </a:outerShdw>
                </a:effectLst>
              </a:rPr>
              <a:t>Multilinguisme et diversité culturelle </a:t>
            </a:r>
            <a:r>
              <a:rPr lang="fr-FR" dirty="0">
                <a:solidFill>
                  <a:srgbClr val="002060"/>
                </a:solidFill>
              </a:rPr>
              <a:t>des formateurs et participants;</a:t>
            </a:r>
          </a:p>
          <a:p>
            <a:pPr lvl="2" algn="just"/>
            <a:endParaRPr lang="fr-FR" dirty="0">
              <a:solidFill>
                <a:srgbClr val="002060"/>
              </a:solidFill>
            </a:endParaRPr>
          </a:p>
          <a:p>
            <a:pPr lvl="2" algn="just"/>
            <a:r>
              <a:rPr lang="fr-FR" b="1" dirty="0">
                <a:solidFill>
                  <a:srgbClr val="002060"/>
                </a:solidFill>
                <a:effectLst>
                  <a:outerShdw blurRad="38100" dist="38100" dir="2700000" algn="tl">
                    <a:srgbClr val="000000">
                      <a:alpha val="43137"/>
                    </a:srgbClr>
                  </a:outerShdw>
                </a:effectLst>
              </a:rPr>
              <a:t>Contraintes budgétaires </a:t>
            </a:r>
            <a:r>
              <a:rPr lang="fr-FR" dirty="0">
                <a:solidFill>
                  <a:srgbClr val="002060"/>
                </a:solidFill>
              </a:rPr>
              <a:t>et de liquidité;</a:t>
            </a:r>
          </a:p>
          <a:p>
            <a:pPr lvl="2" algn="just"/>
            <a:endParaRPr lang="fr-FR" sz="2000" dirty="0">
              <a:solidFill>
                <a:srgbClr val="002060"/>
              </a:solidFill>
            </a:endParaRPr>
          </a:p>
          <a:p>
            <a:pPr lvl="2" algn="just"/>
            <a:r>
              <a:rPr lang="fr-FR" b="1" dirty="0">
                <a:solidFill>
                  <a:srgbClr val="002060"/>
                </a:solidFill>
                <a:effectLst>
                  <a:outerShdw blurRad="38100" dist="38100" dir="2700000" algn="tl">
                    <a:srgbClr val="000000">
                      <a:alpha val="43137"/>
                    </a:srgbClr>
                  </a:outerShdw>
                </a:effectLst>
              </a:rPr>
              <a:t>Situations sécuritaires fluides </a:t>
            </a:r>
            <a:r>
              <a:rPr lang="fr-FR" dirty="0">
                <a:solidFill>
                  <a:srgbClr val="002060"/>
                </a:solidFill>
              </a:rPr>
              <a:t>et prépondérance des opérations au détriment des formations;</a:t>
            </a:r>
          </a:p>
          <a:p>
            <a:pPr lvl="2" algn="just"/>
            <a:endParaRPr lang="fr-FR" dirty="0">
              <a:solidFill>
                <a:srgbClr val="002060"/>
              </a:solidFill>
            </a:endParaRPr>
          </a:p>
          <a:p>
            <a:pPr lvl="2" algn="just"/>
            <a:r>
              <a:rPr lang="fr-FR" b="1" dirty="0">
                <a:solidFill>
                  <a:srgbClr val="002060"/>
                </a:solidFill>
                <a:effectLst>
                  <a:outerShdw blurRad="38100" dist="38100" dir="2700000" algn="tl">
                    <a:srgbClr val="000000">
                      <a:alpha val="43137"/>
                    </a:srgbClr>
                  </a:outerShdw>
                </a:effectLst>
              </a:rPr>
              <a:t>Hypermédiatisation des Nations Unies: </a:t>
            </a:r>
            <a:r>
              <a:rPr lang="fr-FR" dirty="0">
                <a:solidFill>
                  <a:srgbClr val="002060"/>
                </a:solidFill>
              </a:rPr>
              <a:t>contrairement aux armées nationales, le risque réputationnel des Nations Unies est rattaché au comportement de chaque Casque Bleu; cela rend la formation encore plus nécessaire puisque chaque individu est perçu comme l’ONU dans cette bataille d’image. </a:t>
            </a:r>
          </a:p>
        </p:txBody>
      </p:sp>
      <p:sp>
        <p:nvSpPr>
          <p:cNvPr id="8" name="TextBox 7">
            <a:extLst>
              <a:ext uri="{FF2B5EF4-FFF2-40B4-BE49-F238E27FC236}">
                <a16:creationId xmlns:a16="http://schemas.microsoft.com/office/drawing/2014/main" id="{8FCC7649-3248-AC08-EF9C-5CE7D4666BDB}"/>
              </a:ext>
            </a:extLst>
          </p:cNvPr>
          <p:cNvSpPr txBox="1"/>
          <p:nvPr/>
        </p:nvSpPr>
        <p:spPr>
          <a:xfrm>
            <a:off x="231233" y="1285550"/>
            <a:ext cx="11729533" cy="1200329"/>
          </a:xfrm>
          <a:prstGeom prst="rect">
            <a:avLst/>
          </a:prstGeom>
          <a:noFill/>
        </p:spPr>
        <p:txBody>
          <a:bodyPr wrap="square">
            <a:spAutoFit/>
          </a:bodyPr>
          <a:lstStyle/>
          <a:p>
            <a:pPr marL="285750" indent="-285750" algn="just">
              <a:buFont typeface="Arial" panose="020B0604020202020204" pitchFamily="34" charset="0"/>
              <a:buChar char="•"/>
            </a:pPr>
            <a:r>
              <a:rPr lang="fr-FR" sz="1800" kern="1200" dirty="0">
                <a:solidFill>
                  <a:srgbClr val="002060"/>
                </a:solidFill>
                <a:latin typeface="+mn-lt"/>
                <a:ea typeface="+mn-ea"/>
                <a:cs typeface="+mn-cs"/>
              </a:rPr>
              <a:t>Décalage entre </a:t>
            </a:r>
            <a:r>
              <a:rPr lang="fr-FR" sz="1800" b="1" kern="1200" dirty="0">
                <a:solidFill>
                  <a:srgbClr val="002060"/>
                </a:solidFill>
                <a:latin typeface="+mn-lt"/>
                <a:ea typeface="+mn-ea"/>
                <a:cs typeface="+mn-cs"/>
              </a:rPr>
              <a:t>les mandats pluriannuels </a:t>
            </a:r>
            <a:r>
              <a:rPr lang="fr-FR" sz="1800" kern="1200" dirty="0">
                <a:solidFill>
                  <a:srgbClr val="002060"/>
                </a:solidFill>
                <a:latin typeface="+mn-lt"/>
                <a:ea typeface="+mn-ea"/>
                <a:cs typeface="+mn-cs"/>
              </a:rPr>
              <a:t>des Missions de paix et les </a:t>
            </a:r>
            <a:r>
              <a:rPr lang="fr-FR" sz="1800" b="1" kern="1200" dirty="0">
                <a:solidFill>
                  <a:srgbClr val="002060"/>
                </a:solidFill>
                <a:latin typeface="+mn-lt"/>
                <a:ea typeface="+mn-ea"/>
                <a:cs typeface="+mn-cs"/>
              </a:rPr>
              <a:t>affectations à court terme </a:t>
            </a:r>
            <a:r>
              <a:rPr lang="fr-FR" sz="1800" kern="1200" dirty="0">
                <a:solidFill>
                  <a:srgbClr val="002060"/>
                </a:solidFill>
                <a:latin typeface="+mn-lt"/>
                <a:ea typeface="+mn-ea"/>
                <a:cs typeface="+mn-cs"/>
              </a:rPr>
              <a:t>des troupes déployées sous le drapeau onusien qui les mettent en œuvre (en moyenne 6 mois de rotation pour les TCC et 1 an pour les PCC). Effectivement, le renouvèlement fréquent du personnel requiert que celui-ci soit </a:t>
            </a:r>
            <a:r>
              <a:rPr lang="fr-FR" sz="1800" b="1" kern="1200" dirty="0">
                <a:solidFill>
                  <a:srgbClr val="002060"/>
                </a:solidFill>
                <a:latin typeface="+mn-lt"/>
                <a:ea typeface="+mn-ea"/>
                <a:cs typeface="+mn-cs"/>
              </a:rPr>
              <a:t>orienté et familiarisé régulièrement </a:t>
            </a:r>
            <a:r>
              <a:rPr lang="fr-FR" sz="1800" kern="1200" dirty="0">
                <a:solidFill>
                  <a:srgbClr val="002060"/>
                </a:solidFill>
                <a:latin typeface="+mn-lt"/>
                <a:ea typeface="+mn-ea"/>
                <a:cs typeface="+mn-cs"/>
              </a:rPr>
              <a:t>avec le contexte onusien afin de </a:t>
            </a:r>
            <a:r>
              <a:rPr lang="fr-FR" sz="1800" b="1" kern="1200" dirty="0">
                <a:solidFill>
                  <a:srgbClr val="002060"/>
                </a:solidFill>
                <a:latin typeface="+mn-lt"/>
                <a:ea typeface="+mn-ea"/>
                <a:cs typeface="+mn-cs"/>
              </a:rPr>
              <a:t>maintenir la continuité des opérations et l’exécution des mandats</a:t>
            </a:r>
            <a:r>
              <a:rPr lang="fr-FR" sz="1800" kern="1200" dirty="0">
                <a:solidFill>
                  <a:srgbClr val="002060"/>
                </a:solidFill>
                <a:latin typeface="+mn-lt"/>
                <a:ea typeface="+mn-ea"/>
                <a:cs typeface="+mn-cs"/>
              </a:rPr>
              <a:t>. </a:t>
            </a:r>
          </a:p>
        </p:txBody>
      </p:sp>
      <p:cxnSp>
        <p:nvCxnSpPr>
          <p:cNvPr id="44" name="Straight Connector 43">
            <a:extLst>
              <a:ext uri="{FF2B5EF4-FFF2-40B4-BE49-F238E27FC236}">
                <a16:creationId xmlns:a16="http://schemas.microsoft.com/office/drawing/2014/main" id="{05E0661D-397A-6B3A-95A7-E2777AD314F7}"/>
              </a:ext>
            </a:extLst>
          </p:cNvPr>
          <p:cNvCxnSpPr/>
          <p:nvPr/>
        </p:nvCxnSpPr>
        <p:spPr>
          <a:xfrm>
            <a:off x="9077832" y="3740490"/>
            <a:ext cx="0" cy="1097280"/>
          </a:xfrm>
          <a:prstGeom prst="line">
            <a:avLst/>
          </a:prstGeom>
          <a:ln w="95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89E9B493-2833-D0DA-FB08-8AE2B8D74458}"/>
              </a:ext>
            </a:extLst>
          </p:cNvPr>
          <p:cNvSpPr/>
          <p:nvPr/>
        </p:nvSpPr>
        <p:spPr>
          <a:xfrm>
            <a:off x="423135" y="3510837"/>
            <a:ext cx="631826" cy="4260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9" name="Arrow: Right 8">
            <a:extLst>
              <a:ext uri="{FF2B5EF4-FFF2-40B4-BE49-F238E27FC236}">
                <a16:creationId xmlns:a16="http://schemas.microsoft.com/office/drawing/2014/main" id="{62F2A364-E0BA-A5A1-D82D-626B913A1288}"/>
              </a:ext>
            </a:extLst>
          </p:cNvPr>
          <p:cNvSpPr/>
          <p:nvPr/>
        </p:nvSpPr>
        <p:spPr>
          <a:xfrm>
            <a:off x="414038" y="4080060"/>
            <a:ext cx="631826" cy="4260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1" name="Arrow: Right 10">
            <a:extLst>
              <a:ext uri="{FF2B5EF4-FFF2-40B4-BE49-F238E27FC236}">
                <a16:creationId xmlns:a16="http://schemas.microsoft.com/office/drawing/2014/main" id="{D5A7B340-9E42-05EC-3BB5-3A8A2D49B7E0}"/>
              </a:ext>
            </a:extLst>
          </p:cNvPr>
          <p:cNvSpPr/>
          <p:nvPr/>
        </p:nvSpPr>
        <p:spPr>
          <a:xfrm>
            <a:off x="423135" y="4644889"/>
            <a:ext cx="631826" cy="4260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2" name="Arrow: Right 11">
            <a:extLst>
              <a:ext uri="{FF2B5EF4-FFF2-40B4-BE49-F238E27FC236}">
                <a16:creationId xmlns:a16="http://schemas.microsoft.com/office/drawing/2014/main" id="{9B0738EF-7B3A-DDF0-12CC-360DC870F3CF}"/>
              </a:ext>
            </a:extLst>
          </p:cNvPr>
          <p:cNvSpPr/>
          <p:nvPr/>
        </p:nvSpPr>
        <p:spPr>
          <a:xfrm>
            <a:off x="423135" y="5209718"/>
            <a:ext cx="631826" cy="4260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18008404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0CA0-9EB1-E344-D156-6E2ADEF0F554}"/>
              </a:ext>
            </a:extLst>
          </p:cNvPr>
          <p:cNvSpPr>
            <a:spLocks noGrp="1"/>
          </p:cNvSpPr>
          <p:nvPr>
            <p:ph type="title"/>
          </p:nvPr>
        </p:nvSpPr>
        <p:spPr/>
        <p:txBody>
          <a:bodyPr/>
          <a:lstStyle/>
          <a:p>
            <a:r>
              <a:rPr lang="fr-FR" dirty="0">
                <a:effectLst>
                  <a:outerShdw blurRad="38100" dist="38100" dir="2700000" algn="tl">
                    <a:srgbClr val="000000">
                      <a:alpha val="43137"/>
                    </a:srgbClr>
                  </a:outerShdw>
                </a:effectLst>
                <a:latin typeface="+mn-lt"/>
              </a:rPr>
              <a:t>Les formations proposées à Entebbe sont-elles adaptés aux défis et enjeux opérationnels contemporains?  (3/3)</a:t>
            </a:r>
            <a:endParaRPr lang="en-UG" dirty="0"/>
          </a:p>
        </p:txBody>
      </p:sp>
      <p:sp>
        <p:nvSpPr>
          <p:cNvPr id="7" name="TextBox 6">
            <a:extLst>
              <a:ext uri="{FF2B5EF4-FFF2-40B4-BE49-F238E27FC236}">
                <a16:creationId xmlns:a16="http://schemas.microsoft.com/office/drawing/2014/main" id="{EDAC5C64-611A-CE13-0407-862F58518761}"/>
              </a:ext>
            </a:extLst>
          </p:cNvPr>
          <p:cNvSpPr txBox="1"/>
          <p:nvPr/>
        </p:nvSpPr>
        <p:spPr>
          <a:xfrm>
            <a:off x="655762" y="977375"/>
            <a:ext cx="10491538" cy="400110"/>
          </a:xfrm>
          <a:prstGeom prst="rect">
            <a:avLst/>
          </a:prstGeom>
          <a:noFill/>
        </p:spPr>
        <p:txBody>
          <a:bodyPr wrap="square" rtlCol="0">
            <a:spAutoFit/>
          </a:bodyPr>
          <a:lstStyle/>
          <a:p>
            <a:pPr algn="ctr"/>
            <a:r>
              <a:rPr lang="fr-BE" sz="2000" b="1" i="1" dirty="0">
                <a:solidFill>
                  <a:srgbClr val="002060"/>
                </a:solidFill>
                <a:effectLst>
                  <a:outerShdw blurRad="38100" dist="38100" dir="2700000" algn="tl">
                    <a:srgbClr val="000000">
                      <a:alpha val="43137"/>
                    </a:srgbClr>
                  </a:outerShdw>
                </a:effectLst>
              </a:rPr>
              <a:t>Les défis: un curriculum opérationnel, administratif et organisationnel</a:t>
            </a:r>
          </a:p>
        </p:txBody>
      </p:sp>
      <p:grpSp>
        <p:nvGrpSpPr>
          <p:cNvPr id="8" name="Group 7">
            <a:extLst>
              <a:ext uri="{FF2B5EF4-FFF2-40B4-BE49-F238E27FC236}">
                <a16:creationId xmlns:a16="http://schemas.microsoft.com/office/drawing/2014/main" id="{D72E0D1C-33D8-EABA-F735-05FF785D1AB6}"/>
              </a:ext>
            </a:extLst>
          </p:cNvPr>
          <p:cNvGrpSpPr/>
          <p:nvPr/>
        </p:nvGrpSpPr>
        <p:grpSpPr>
          <a:xfrm>
            <a:off x="342167" y="1559579"/>
            <a:ext cx="11308062" cy="1502085"/>
            <a:chOff x="532245" y="1510783"/>
            <a:chExt cx="7674295" cy="803908"/>
          </a:xfrm>
        </p:grpSpPr>
        <p:sp>
          <p:nvSpPr>
            <p:cNvPr id="9" name="Rectangle 8">
              <a:extLst>
                <a:ext uri="{FF2B5EF4-FFF2-40B4-BE49-F238E27FC236}">
                  <a16:creationId xmlns:a16="http://schemas.microsoft.com/office/drawing/2014/main" id="{EE221713-A529-9AFC-8F50-2911DB59FA2C}"/>
                </a:ext>
              </a:extLst>
            </p:cNvPr>
            <p:cNvSpPr/>
            <p:nvPr/>
          </p:nvSpPr>
          <p:spPr>
            <a:xfrm>
              <a:off x="532245" y="1621271"/>
              <a:ext cx="1317942" cy="69342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0" name="Isosceles Triangle 9">
              <a:extLst>
                <a:ext uri="{FF2B5EF4-FFF2-40B4-BE49-F238E27FC236}">
                  <a16:creationId xmlns:a16="http://schemas.microsoft.com/office/drawing/2014/main" id="{5899A1C8-1013-A965-B941-E8B681C36541}"/>
                </a:ext>
              </a:extLst>
            </p:cNvPr>
            <p:cNvSpPr/>
            <p:nvPr/>
          </p:nvSpPr>
          <p:spPr>
            <a:xfrm rot="16200000">
              <a:off x="1471889" y="1936389"/>
              <a:ext cx="246381" cy="510222"/>
            </a:xfrm>
            <a:prstGeom prst="triangl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11" name="Round Same Side Corner Rectangle 140">
              <a:extLst>
                <a:ext uri="{FF2B5EF4-FFF2-40B4-BE49-F238E27FC236}">
                  <a16:creationId xmlns:a16="http://schemas.microsoft.com/office/drawing/2014/main" id="{A6E99D93-E895-1659-E386-69FCC48A578B}"/>
                </a:ext>
              </a:extLst>
            </p:cNvPr>
            <p:cNvSpPr/>
            <p:nvPr/>
          </p:nvSpPr>
          <p:spPr>
            <a:xfrm rot="5400000">
              <a:off x="4436702" y="-1585954"/>
              <a:ext cx="673101" cy="6866575"/>
            </a:xfrm>
            <a:prstGeom prst="round2SameRect">
              <a:avLst>
                <a:gd name="adj1" fmla="val 50000"/>
                <a:gd name="adj2" fmla="val 0"/>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12" name="TextBox 11">
              <a:extLst>
                <a:ext uri="{FF2B5EF4-FFF2-40B4-BE49-F238E27FC236}">
                  <a16:creationId xmlns:a16="http://schemas.microsoft.com/office/drawing/2014/main" id="{6ADEA5B1-8042-E649-F038-22F11803F5DC}"/>
                </a:ext>
              </a:extLst>
            </p:cNvPr>
            <p:cNvSpPr txBox="1"/>
            <p:nvPr/>
          </p:nvSpPr>
          <p:spPr>
            <a:xfrm>
              <a:off x="591131" y="1708536"/>
              <a:ext cx="691028" cy="491236"/>
            </a:xfrm>
            <a:prstGeom prst="rect">
              <a:avLst/>
            </a:prstGeom>
            <a:noFill/>
          </p:spPr>
          <p:txBody>
            <a:bodyPr wrap="square" lIns="0" tIns="0" rIns="0" bIns="0" rtlCol="0" anchor="ctr">
              <a:spAutoFit/>
            </a:bodyPr>
            <a:lstStyle/>
            <a:p>
              <a:pPr algn="ctr"/>
              <a:r>
                <a:rPr lang="en-US" sz="4800" b="1" dirty="0">
                  <a:solidFill>
                    <a:schemeClr val="bg1"/>
                  </a:solidFill>
                </a:rPr>
                <a:t>1</a:t>
              </a:r>
            </a:p>
          </p:txBody>
        </p:sp>
        <p:sp>
          <p:nvSpPr>
            <p:cNvPr id="13" name="Rectangle 12">
              <a:extLst>
                <a:ext uri="{FF2B5EF4-FFF2-40B4-BE49-F238E27FC236}">
                  <a16:creationId xmlns:a16="http://schemas.microsoft.com/office/drawing/2014/main" id="{DE8EF48C-FB3E-4935-BF00-FFBF8074C0CF}"/>
                </a:ext>
              </a:extLst>
            </p:cNvPr>
            <p:cNvSpPr/>
            <p:nvPr/>
          </p:nvSpPr>
          <p:spPr>
            <a:xfrm>
              <a:off x="1509509" y="1566627"/>
              <a:ext cx="6478249" cy="576521"/>
            </a:xfrm>
            <a:prstGeom prst="rect">
              <a:avLst/>
            </a:prstGeom>
          </p:spPr>
          <p:txBody>
            <a:bodyPr wrap="square" lIns="0" tIns="0" rIns="0" bIns="0" anchor="ctr">
              <a:spAutoFit/>
            </a:bodyPr>
            <a:lstStyle/>
            <a:p>
              <a:r>
                <a:rPr lang="fr-FR" sz="1400" b="1" kern="1200" dirty="0">
                  <a:solidFill>
                    <a:schemeClr val="bg1"/>
                  </a:solidFill>
                  <a:latin typeface="+mn-lt"/>
                  <a:ea typeface="+mn-ea"/>
                  <a:cs typeface="+mn-cs"/>
                </a:rPr>
                <a:t>Formations opérationnelles</a:t>
              </a:r>
              <a:r>
                <a:rPr lang="fr-FR" sz="1400" kern="1200" dirty="0">
                  <a:solidFill>
                    <a:schemeClr val="bg1"/>
                  </a:solidFill>
                  <a:latin typeface="+mn-lt"/>
                  <a:ea typeface="+mn-ea"/>
                  <a:cs typeface="+mn-cs"/>
                </a:rPr>
                <a:t>: Les décisions finales quant aux déploiements individuels reviennent aux TCC et PCC.  La formation initiale est nécessaire pour évaluer l’adéquation entre les prérequis exprimés et les profils qui ont été mis à la disposition des Missions de paix et éventuellement combler l’écart. De plus, les Missions de paix opèrent dans des cadres fluides notamment sur les plans sécuritaires et politiques. Les formations </a:t>
              </a:r>
              <a:r>
                <a:rPr lang="fr-FR" sz="1400" i="1" kern="1200" dirty="0">
                  <a:solidFill>
                    <a:schemeClr val="bg1"/>
                  </a:solidFill>
                  <a:latin typeface="+mn-lt"/>
                  <a:ea typeface="+mn-ea"/>
                  <a:cs typeface="+mn-cs"/>
                </a:rPr>
                <a:t>in situ </a:t>
              </a:r>
              <a:r>
                <a:rPr lang="fr-FR" sz="1400" kern="1200" dirty="0">
                  <a:solidFill>
                    <a:schemeClr val="bg1"/>
                  </a:solidFill>
                  <a:latin typeface="+mn-lt"/>
                  <a:ea typeface="+mn-ea"/>
                  <a:cs typeface="+mn-cs"/>
                </a:rPr>
                <a:t>à Entebbe et dans les théâtres d'opérations doivent répondre de manière ciblée, adéquate et proportionnelle à des situations spécifiques et dynamiques de manière à garantir des interventions efficaces.</a:t>
              </a:r>
            </a:p>
          </p:txBody>
        </p:sp>
      </p:grpSp>
      <p:grpSp>
        <p:nvGrpSpPr>
          <p:cNvPr id="14" name="Group 13">
            <a:extLst>
              <a:ext uri="{FF2B5EF4-FFF2-40B4-BE49-F238E27FC236}">
                <a16:creationId xmlns:a16="http://schemas.microsoft.com/office/drawing/2014/main" id="{90C75EF3-04BB-2211-528B-9BEF4BDDB567}"/>
              </a:ext>
            </a:extLst>
          </p:cNvPr>
          <p:cNvGrpSpPr/>
          <p:nvPr/>
        </p:nvGrpSpPr>
        <p:grpSpPr>
          <a:xfrm>
            <a:off x="342168" y="3202999"/>
            <a:ext cx="11308062" cy="1684600"/>
            <a:chOff x="532245" y="2413117"/>
            <a:chExt cx="7674295" cy="815974"/>
          </a:xfrm>
        </p:grpSpPr>
        <p:sp>
          <p:nvSpPr>
            <p:cNvPr id="15" name="Rectangle 14">
              <a:extLst>
                <a:ext uri="{FF2B5EF4-FFF2-40B4-BE49-F238E27FC236}">
                  <a16:creationId xmlns:a16="http://schemas.microsoft.com/office/drawing/2014/main" id="{DA81E971-43C9-1613-ED24-6E115EE90FDA}"/>
                </a:ext>
              </a:extLst>
            </p:cNvPr>
            <p:cNvSpPr/>
            <p:nvPr/>
          </p:nvSpPr>
          <p:spPr>
            <a:xfrm>
              <a:off x="532245" y="253567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6" name="Isosceles Triangle 15">
              <a:extLst>
                <a:ext uri="{FF2B5EF4-FFF2-40B4-BE49-F238E27FC236}">
                  <a16:creationId xmlns:a16="http://schemas.microsoft.com/office/drawing/2014/main" id="{C290BDB7-96C7-AAB3-01CF-025B5278619A}"/>
                </a:ext>
              </a:extLst>
            </p:cNvPr>
            <p:cNvSpPr/>
            <p:nvPr/>
          </p:nvSpPr>
          <p:spPr>
            <a:xfrm rot="16200000">
              <a:off x="1471888" y="2850789"/>
              <a:ext cx="246381" cy="510222"/>
            </a:xfrm>
            <a:prstGeom prst="triangle">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17" name="Round Same Side Corner Rectangle 138">
              <a:extLst>
                <a:ext uri="{FF2B5EF4-FFF2-40B4-BE49-F238E27FC236}">
                  <a16:creationId xmlns:a16="http://schemas.microsoft.com/office/drawing/2014/main" id="{6ADF0173-011F-CC29-BBB9-8985601C77A2}"/>
                </a:ext>
              </a:extLst>
            </p:cNvPr>
            <p:cNvSpPr/>
            <p:nvPr/>
          </p:nvSpPr>
          <p:spPr>
            <a:xfrm rot="5400000">
              <a:off x="4436702" y="-683620"/>
              <a:ext cx="673101" cy="6866575"/>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18" name="TextBox 17">
              <a:extLst>
                <a:ext uri="{FF2B5EF4-FFF2-40B4-BE49-F238E27FC236}">
                  <a16:creationId xmlns:a16="http://schemas.microsoft.com/office/drawing/2014/main" id="{C91FC397-F5C0-2E5F-399D-3D8CCEF132FF}"/>
                </a:ext>
              </a:extLst>
            </p:cNvPr>
            <p:cNvSpPr txBox="1"/>
            <p:nvPr/>
          </p:nvSpPr>
          <p:spPr>
            <a:xfrm>
              <a:off x="591131" y="2636987"/>
              <a:ext cx="691028" cy="491235"/>
            </a:xfrm>
            <a:prstGeom prst="rect">
              <a:avLst/>
            </a:prstGeom>
            <a:noFill/>
          </p:spPr>
          <p:txBody>
            <a:bodyPr wrap="square" lIns="0" tIns="0" rIns="0" bIns="0" rtlCol="0" anchor="ctr">
              <a:spAutoFit/>
            </a:bodyPr>
            <a:lstStyle/>
            <a:p>
              <a:pPr algn="ctr"/>
              <a:r>
                <a:rPr lang="en-US" sz="4800" b="1" dirty="0">
                  <a:solidFill>
                    <a:schemeClr val="bg1"/>
                  </a:solidFill>
                </a:rPr>
                <a:t>2</a:t>
              </a:r>
            </a:p>
          </p:txBody>
        </p:sp>
        <p:sp>
          <p:nvSpPr>
            <p:cNvPr id="19" name="Rectangle 18">
              <a:extLst>
                <a:ext uri="{FF2B5EF4-FFF2-40B4-BE49-F238E27FC236}">
                  <a16:creationId xmlns:a16="http://schemas.microsoft.com/office/drawing/2014/main" id="{A59D22AC-4531-AB20-EBA9-F4449C10828A}"/>
                </a:ext>
              </a:extLst>
            </p:cNvPr>
            <p:cNvSpPr/>
            <p:nvPr/>
          </p:nvSpPr>
          <p:spPr>
            <a:xfrm>
              <a:off x="1509508" y="2445431"/>
              <a:ext cx="6573427" cy="626130"/>
            </a:xfrm>
            <a:prstGeom prst="rect">
              <a:avLst/>
            </a:prstGeom>
          </p:spPr>
          <p:txBody>
            <a:bodyPr wrap="square" lIns="0" tIns="0" rIns="0" bIns="0">
              <a:spAutoFit/>
            </a:bodyPr>
            <a:lstStyle/>
            <a:p>
              <a:r>
                <a:rPr lang="fr-FR" sz="1400" b="1" dirty="0">
                  <a:solidFill>
                    <a:schemeClr val="bg1"/>
                  </a:solidFill>
                </a:rPr>
                <a:t>Formations organisationnelles: </a:t>
              </a:r>
              <a:r>
                <a:rPr lang="fr-FR" sz="1400" dirty="0">
                  <a:solidFill>
                    <a:schemeClr val="bg1"/>
                  </a:solidFill>
                </a:rPr>
                <a:t>Vu la coexistence des mandats multidimensionnels, complexes, pluriannuels et normatifs, avec la réalité des rotations semestrielles à l’ONU, la fonction de formation devient un véhicule pour la continuité des opérations et leur adhérence à l’esprit onusien.  La formation sert donc de pont culturel entre le pays d’origine, le pays de déploiement et la philosophie culturelle onusienne. Elle doit s’assurer que le Casque Bleu qui rejoint les drapeaux soit imbu des règles d’engagement spécifiques des Nations Unies (Rules of Engagement: ROE) afin de maintenir une cohérence de l’action onusienne dans le temps et l’espace et de réaliser une certaine l’homogénéisation des forces onusiennes.</a:t>
              </a:r>
            </a:p>
          </p:txBody>
        </p:sp>
      </p:grpSp>
      <p:grpSp>
        <p:nvGrpSpPr>
          <p:cNvPr id="20" name="Group 19">
            <a:extLst>
              <a:ext uri="{FF2B5EF4-FFF2-40B4-BE49-F238E27FC236}">
                <a16:creationId xmlns:a16="http://schemas.microsoft.com/office/drawing/2014/main" id="{E80A2B36-4C3D-6C5A-3D6C-880A3D3878CE}"/>
              </a:ext>
            </a:extLst>
          </p:cNvPr>
          <p:cNvGrpSpPr/>
          <p:nvPr/>
        </p:nvGrpSpPr>
        <p:grpSpPr>
          <a:xfrm>
            <a:off x="342167" y="5055746"/>
            <a:ext cx="11308062" cy="1389636"/>
            <a:chOff x="532245" y="3315452"/>
            <a:chExt cx="7674295" cy="812799"/>
          </a:xfrm>
        </p:grpSpPr>
        <p:sp>
          <p:nvSpPr>
            <p:cNvPr id="21" name="Rectangle 20">
              <a:extLst>
                <a:ext uri="{FF2B5EF4-FFF2-40B4-BE49-F238E27FC236}">
                  <a16:creationId xmlns:a16="http://schemas.microsoft.com/office/drawing/2014/main" id="{82C9A212-C5A7-8878-DD39-11B20EE1CD6B}"/>
                </a:ext>
              </a:extLst>
            </p:cNvPr>
            <p:cNvSpPr/>
            <p:nvPr/>
          </p:nvSpPr>
          <p:spPr>
            <a:xfrm>
              <a:off x="532245" y="3434831"/>
              <a:ext cx="1317942" cy="69342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2" name="Isosceles Triangle 21">
              <a:extLst>
                <a:ext uri="{FF2B5EF4-FFF2-40B4-BE49-F238E27FC236}">
                  <a16:creationId xmlns:a16="http://schemas.microsoft.com/office/drawing/2014/main" id="{53D614E1-84E4-8722-C75F-7CDD5FC46056}"/>
                </a:ext>
              </a:extLst>
            </p:cNvPr>
            <p:cNvSpPr/>
            <p:nvPr/>
          </p:nvSpPr>
          <p:spPr>
            <a:xfrm rot="16200000">
              <a:off x="1471887" y="3749949"/>
              <a:ext cx="246381" cy="510222"/>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23" name="Round Same Side Corner Rectangle 132">
              <a:extLst>
                <a:ext uri="{FF2B5EF4-FFF2-40B4-BE49-F238E27FC236}">
                  <a16:creationId xmlns:a16="http://schemas.microsoft.com/office/drawing/2014/main" id="{8C84A3EF-655D-E7B4-E145-BB83B6AAE3AD}"/>
                </a:ext>
              </a:extLst>
            </p:cNvPr>
            <p:cNvSpPr/>
            <p:nvPr/>
          </p:nvSpPr>
          <p:spPr>
            <a:xfrm rot="5400000">
              <a:off x="4436702" y="218715"/>
              <a:ext cx="673101" cy="6866575"/>
            </a:xfrm>
            <a:prstGeom prst="round2SameRect">
              <a:avLst>
                <a:gd name="adj1" fmla="val 50000"/>
                <a:gd name="adj2" fmla="val 0"/>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a:p>
          </p:txBody>
        </p:sp>
        <p:sp>
          <p:nvSpPr>
            <p:cNvPr id="24" name="TextBox 23">
              <a:extLst>
                <a:ext uri="{FF2B5EF4-FFF2-40B4-BE49-F238E27FC236}">
                  <a16:creationId xmlns:a16="http://schemas.microsoft.com/office/drawing/2014/main" id="{A154EB57-8021-F151-1142-EDB1C487C5E5}"/>
                </a:ext>
              </a:extLst>
            </p:cNvPr>
            <p:cNvSpPr txBox="1"/>
            <p:nvPr/>
          </p:nvSpPr>
          <p:spPr>
            <a:xfrm>
              <a:off x="591131" y="3536146"/>
              <a:ext cx="691028" cy="491235"/>
            </a:xfrm>
            <a:prstGeom prst="rect">
              <a:avLst/>
            </a:prstGeom>
            <a:noFill/>
          </p:spPr>
          <p:txBody>
            <a:bodyPr wrap="square" lIns="0" tIns="0" rIns="0" bIns="0" rtlCol="0" anchor="ctr">
              <a:spAutoFit/>
            </a:bodyPr>
            <a:lstStyle/>
            <a:p>
              <a:pPr algn="ctr"/>
              <a:r>
                <a:rPr lang="en-US" sz="4800" b="1" dirty="0">
                  <a:solidFill>
                    <a:schemeClr val="bg1"/>
                  </a:solidFill>
                </a:rPr>
                <a:t>3</a:t>
              </a:r>
            </a:p>
          </p:txBody>
        </p:sp>
        <p:sp>
          <p:nvSpPr>
            <p:cNvPr id="25" name="Rectangle 24">
              <a:extLst>
                <a:ext uri="{FF2B5EF4-FFF2-40B4-BE49-F238E27FC236}">
                  <a16:creationId xmlns:a16="http://schemas.microsoft.com/office/drawing/2014/main" id="{BF92F7D8-35EC-4DC2-2CE4-31958438DE9C}"/>
                </a:ext>
              </a:extLst>
            </p:cNvPr>
            <p:cNvSpPr/>
            <p:nvPr/>
          </p:nvSpPr>
          <p:spPr>
            <a:xfrm>
              <a:off x="1509509" y="3331492"/>
              <a:ext cx="6355715" cy="630066"/>
            </a:xfrm>
            <a:prstGeom prst="rect">
              <a:avLst/>
            </a:prstGeom>
          </p:spPr>
          <p:txBody>
            <a:bodyPr wrap="square" lIns="0" tIns="0" rIns="0" bIns="0" anchor="ctr">
              <a:spAutoFit/>
            </a:bodyPr>
            <a:lstStyle/>
            <a:p>
              <a:r>
                <a:rPr lang="fr-FR" sz="1400" b="1" dirty="0">
                  <a:solidFill>
                    <a:schemeClr val="bg1"/>
                  </a:solidFill>
                </a:rPr>
                <a:t>Formations administratives: </a:t>
              </a:r>
              <a:r>
                <a:rPr lang="fr-FR" sz="1400" dirty="0">
                  <a:solidFill>
                    <a:schemeClr val="bg1"/>
                  </a:solidFill>
                </a:rPr>
                <a:t>les Missions de paix opèrent dans le cadre des codes de conduite qui régissent le comportement de chaqu’un de ses membres au sein de l’organisation des Nations Unies. A Entebbe, nous proposons des formations administratives pour le personnel en uniforme afin qu’il puisse efficacement utiliser la structure onusienne. Nous agissons comme un lien entre la culture de l’ONU, la culture du pays d’origine, et celle du théâtre d’opération</a:t>
              </a:r>
              <a:r>
                <a:rPr lang="fr-FR" sz="1400">
                  <a:solidFill>
                    <a:schemeClr val="bg1"/>
                  </a:solidFill>
                </a:rPr>
                <a:t>. l’individu </a:t>
              </a:r>
              <a:r>
                <a:rPr lang="fr-FR" sz="1400" dirty="0">
                  <a:solidFill>
                    <a:schemeClr val="bg1"/>
                  </a:solidFill>
                </a:rPr>
                <a:t>arbore un casque bleu qui représente 193 Etats des Nations Unies et devrait intégrer sa culture avec celle de l’ONU et des populations qu’il est sensé servir.</a:t>
              </a:r>
            </a:p>
          </p:txBody>
        </p:sp>
      </p:grpSp>
    </p:spTree>
    <p:extLst>
      <p:ext uri="{BB962C8B-B14F-4D97-AF65-F5344CB8AC3E}">
        <p14:creationId xmlns:p14="http://schemas.microsoft.com/office/powerpoint/2010/main" val="5692304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E806-F974-6428-D65F-E7A730045B60}"/>
              </a:ext>
            </a:extLst>
          </p:cNvPr>
          <p:cNvSpPr>
            <a:spLocks noGrp="1"/>
          </p:cNvSpPr>
          <p:nvPr>
            <p:ph type="title"/>
          </p:nvPr>
        </p:nvSpPr>
        <p:spPr/>
        <p:txBody>
          <a:bodyPr/>
          <a:lstStyle/>
          <a:p>
            <a:r>
              <a:rPr lang="fr-BE" dirty="0"/>
              <a:t>Perspectives d’amélioration  </a:t>
            </a:r>
          </a:p>
        </p:txBody>
      </p:sp>
      <p:sp>
        <p:nvSpPr>
          <p:cNvPr id="3" name="TextBox 2">
            <a:extLst>
              <a:ext uri="{FF2B5EF4-FFF2-40B4-BE49-F238E27FC236}">
                <a16:creationId xmlns:a16="http://schemas.microsoft.com/office/drawing/2014/main" id="{5F83C25E-71C8-0057-D269-77F6987AD1D0}"/>
              </a:ext>
            </a:extLst>
          </p:cNvPr>
          <p:cNvSpPr txBox="1"/>
          <p:nvPr/>
        </p:nvSpPr>
        <p:spPr>
          <a:xfrm>
            <a:off x="267423" y="902677"/>
            <a:ext cx="11558954" cy="6186309"/>
          </a:xfrm>
          <a:prstGeom prst="rect">
            <a:avLst/>
          </a:prstGeom>
          <a:noFill/>
        </p:spPr>
        <p:txBody>
          <a:bodyPr wrap="square" rtlCol="0">
            <a:spAutoFit/>
          </a:bodyPr>
          <a:lstStyle/>
          <a:p>
            <a:r>
              <a:rPr lang="fr-FR" dirty="0">
                <a:solidFill>
                  <a:srgbClr val="002060"/>
                </a:solidFill>
              </a:rPr>
              <a:t>Au Centre de Service Regional d’Entebbe, nous identifions </a:t>
            </a:r>
            <a:r>
              <a:rPr lang="fr-FR" b="1" dirty="0">
                <a:solidFill>
                  <a:srgbClr val="002060"/>
                </a:solidFill>
              </a:rPr>
              <a:t>plusieurs perspectives majeures d’amélioration dont deux principales </a:t>
            </a:r>
            <a:r>
              <a:rPr lang="fr-FR" dirty="0">
                <a:solidFill>
                  <a:srgbClr val="002060"/>
                </a:solidFill>
              </a:rPr>
              <a:t>dans le cadre de la formation du personnel en uniforme lors du déploiement: </a:t>
            </a:r>
          </a:p>
          <a:p>
            <a:endParaRPr lang="fr-FR" dirty="0">
              <a:solidFill>
                <a:srgbClr val="002060"/>
              </a:solidFill>
            </a:endParaRPr>
          </a:p>
          <a:p>
            <a:pPr marL="285750" indent="-285750">
              <a:buFont typeface="Arial" panose="020B0604020202020204" pitchFamily="34" charset="0"/>
              <a:buChar char="•"/>
            </a:pPr>
            <a:r>
              <a:rPr lang="fr-FR" dirty="0">
                <a:solidFill>
                  <a:srgbClr val="002060"/>
                </a:solidFill>
              </a:rPr>
              <a:t>Offrir des </a:t>
            </a:r>
            <a:r>
              <a:rPr lang="fr-FR" b="1" dirty="0">
                <a:solidFill>
                  <a:srgbClr val="002060"/>
                </a:solidFill>
              </a:rPr>
              <a:t>modes de formations plus diversifiés </a:t>
            </a:r>
            <a:r>
              <a:rPr lang="fr-FR" dirty="0">
                <a:solidFill>
                  <a:srgbClr val="002060"/>
                </a:solidFill>
              </a:rPr>
              <a:t>et notamment exploiter les avantages des </a:t>
            </a:r>
            <a:r>
              <a:rPr lang="fr-FR" b="1" dirty="0">
                <a:solidFill>
                  <a:srgbClr val="002060"/>
                </a:solidFill>
              </a:rPr>
              <a:t>formations à distance </a:t>
            </a:r>
            <a:r>
              <a:rPr lang="fr-FR" dirty="0">
                <a:solidFill>
                  <a:srgbClr val="002060"/>
                </a:solidFill>
              </a:rPr>
              <a:t>qui minimisent les coûts.</a:t>
            </a:r>
          </a:p>
          <a:p>
            <a:pPr marL="742950" lvl="1" indent="-285750">
              <a:buFont typeface="Courier New" panose="02070309020205020404" pitchFamily="49" charset="0"/>
              <a:buChar char="o"/>
            </a:pPr>
            <a:r>
              <a:rPr lang="fr-FR" dirty="0">
                <a:solidFill>
                  <a:srgbClr val="002060"/>
                </a:solidFill>
              </a:rPr>
              <a:t>Nous avons donc développé un partenariat avec l’</a:t>
            </a:r>
            <a:r>
              <a:rPr lang="fr-FR" b="1" dirty="0">
                <a:solidFill>
                  <a:srgbClr val="002060"/>
                </a:solidFill>
              </a:rPr>
              <a:t>OTAN</a:t>
            </a:r>
            <a:r>
              <a:rPr lang="fr-FR" dirty="0">
                <a:solidFill>
                  <a:srgbClr val="002060"/>
                </a:solidFill>
              </a:rPr>
              <a:t> pour créer le </a:t>
            </a:r>
            <a:r>
              <a:rPr lang="fr-FR" b="1" dirty="0">
                <a:solidFill>
                  <a:srgbClr val="002060"/>
                </a:solidFill>
              </a:rPr>
              <a:t>premier VILT </a:t>
            </a:r>
            <a:r>
              <a:rPr lang="fr-FR" dirty="0">
                <a:solidFill>
                  <a:srgbClr val="002060"/>
                </a:solidFill>
              </a:rPr>
              <a:t>(Virtual </a:t>
            </a:r>
            <a:r>
              <a:rPr lang="fr-FR" dirty="0" err="1">
                <a:solidFill>
                  <a:srgbClr val="002060"/>
                </a:solidFill>
              </a:rPr>
              <a:t>Instructor-Led</a:t>
            </a:r>
            <a:r>
              <a:rPr lang="fr-FR" dirty="0">
                <a:solidFill>
                  <a:srgbClr val="002060"/>
                </a:solidFill>
              </a:rPr>
              <a:t> Training) </a:t>
            </a:r>
            <a:r>
              <a:rPr lang="fr-FR" b="1" dirty="0">
                <a:solidFill>
                  <a:srgbClr val="002060"/>
                </a:solidFill>
              </a:rPr>
              <a:t>en Afrique</a:t>
            </a:r>
            <a:r>
              <a:rPr lang="fr-FR" dirty="0">
                <a:solidFill>
                  <a:srgbClr val="002060"/>
                </a:solidFill>
              </a:rPr>
              <a:t>, au RTCC à Entebbe.</a:t>
            </a:r>
          </a:p>
          <a:p>
            <a:pPr marL="742950" lvl="1" indent="-285750">
              <a:buFont typeface="Arial" panose="020B0604020202020204" pitchFamily="34" charset="0"/>
              <a:buChar char="•"/>
            </a:pPr>
            <a:endParaRPr lang="fr-FR" dirty="0">
              <a:solidFill>
                <a:srgbClr val="002060"/>
              </a:solidFill>
            </a:endParaRPr>
          </a:p>
          <a:p>
            <a:pPr marL="285750" indent="-285750">
              <a:buFont typeface="Arial" panose="020B0604020202020204" pitchFamily="34" charset="0"/>
              <a:buChar char="•"/>
            </a:pPr>
            <a:r>
              <a:rPr lang="fr-FR" dirty="0">
                <a:solidFill>
                  <a:srgbClr val="002060"/>
                </a:solidFill>
              </a:rPr>
              <a:t>Promouvoir la coopération avec les états membres ainsi que les formations de Casques Bleus à la dimension des blocs géopolitiques régionaux en capitalisant sur le principe de régionalisation des opérations de paix (suivant les Chapitres 7 et 8) (ex: Union Africaine, SADEC, EAC),  de manière à multiplier les contacts entre les armées et les polices nationales en amont de leur déploiement, et de façon continue, ce qui répondrait dans une certaine mesure aux défis de multilinguisme et de culture. </a:t>
            </a:r>
          </a:p>
          <a:p>
            <a:pPr marL="285750" indent="-285750">
              <a:buFont typeface="Arial" panose="020B0604020202020204" pitchFamily="34" charset="0"/>
              <a:buChar char="•"/>
            </a:pPr>
            <a:endParaRPr lang="fr-FR" dirty="0">
              <a:solidFill>
                <a:srgbClr val="002060"/>
              </a:solidFill>
            </a:endParaRPr>
          </a:p>
          <a:p>
            <a:pPr marL="285750" indent="-285750">
              <a:buFont typeface="Arial" panose="020B0604020202020204" pitchFamily="34" charset="0"/>
              <a:buChar char="•"/>
            </a:pPr>
            <a:r>
              <a:rPr lang="fr-FR" dirty="0">
                <a:solidFill>
                  <a:srgbClr val="002060"/>
                </a:solidFill>
              </a:rPr>
              <a:t>Est-ce que les formations actuelles principalement dédiées aux OMP seront-elles adaptées aux opérations d’imposition de paix (Résolution du Conseil de Sécurité 2719 du 21 Décembre 2023)? Les défis actuels seront amplifiés sous les Chapitres 7 et 8 des résolutions du Conseil de Sécurité et il faudra de ce fait adapter les formations. Le maintien de la paix et l’imposition de la paix sont deux opérations différentes.</a:t>
            </a:r>
          </a:p>
          <a:p>
            <a:pPr marL="285750" indent="-285750">
              <a:buFont typeface="Arial" panose="020B0604020202020204" pitchFamily="34" charset="0"/>
              <a:buChar char="•"/>
            </a:pPr>
            <a:endParaRPr lang="fr-FR" dirty="0">
              <a:solidFill>
                <a:srgbClr val="002060"/>
              </a:solidFill>
            </a:endParaRPr>
          </a:p>
          <a:p>
            <a:pPr marL="285750" indent="-285750">
              <a:buFont typeface="Arial" panose="020B0604020202020204" pitchFamily="34" charset="0"/>
              <a:buChar char="•"/>
            </a:pPr>
            <a:endParaRPr lang="fr-FR" dirty="0">
              <a:solidFill>
                <a:srgbClr val="002060"/>
              </a:solidFill>
            </a:endParaRPr>
          </a:p>
          <a:p>
            <a:endParaRPr lang="fr-FR" dirty="0"/>
          </a:p>
          <a:p>
            <a:endParaRPr lang="fr-FR" dirty="0"/>
          </a:p>
        </p:txBody>
      </p:sp>
    </p:spTree>
    <p:extLst>
      <p:ext uri="{BB962C8B-B14F-4D97-AF65-F5344CB8AC3E}">
        <p14:creationId xmlns:p14="http://schemas.microsoft.com/office/powerpoint/2010/main" val="35831985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EF730-4C97-0BB2-3A52-0EB459D920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90E87F-FEFE-00C4-F987-E30C7608B10B}"/>
              </a:ext>
            </a:extLst>
          </p:cNvPr>
          <p:cNvSpPr/>
          <p:nvPr/>
        </p:nvSpPr>
        <p:spPr>
          <a:xfrm>
            <a:off x="-760314" y="2274838"/>
            <a:ext cx="7902093"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Merci!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ar-AE" sz="4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شكرا</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01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3912</TotalTime>
  <Words>1645</Words>
  <Application>Microsoft Office PowerPoint</Application>
  <PresentationFormat>Widescreen</PresentationFormat>
  <Paragraphs>95</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Courier New</vt:lpstr>
      <vt:lpstr>Google Sans</vt:lpstr>
      <vt:lpstr>Segoe UI</vt:lpstr>
      <vt:lpstr>Segoe UI Light</vt:lpstr>
      <vt:lpstr>Verdana</vt:lpstr>
      <vt:lpstr>Office Theme</vt:lpstr>
      <vt:lpstr>PowerPoint Presentation</vt:lpstr>
      <vt:lpstr>PowerPoint Presentation</vt:lpstr>
      <vt:lpstr>Formations basées à Entebbe proposées au personnel en uniforme des OMP</vt:lpstr>
      <vt:lpstr>Les avantages d’être formé à Entebbe en appui aux missions </vt:lpstr>
      <vt:lpstr>Les formations proposées à Entebbe sont-elles adaptées aux défis et enjeux opérationnels contemporains? (1/3)</vt:lpstr>
      <vt:lpstr>Les formations proposées à Entebbe sont-elles adaptés aux défis et enjeux opérationnels contemporains?  (2/3)</vt:lpstr>
      <vt:lpstr>Les formations proposées à Entebbe sont-elles adaptés aux défis et enjeux opérationnels contemporains?  (3/3)</vt:lpstr>
      <vt:lpstr>Perspectives d’amélioration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Derya Remzi</dc:creator>
  <cp:lastModifiedBy>Paulin Djomo Metanhi</cp:lastModifiedBy>
  <cp:revision>8</cp:revision>
  <dcterms:created xsi:type="dcterms:W3CDTF">2024-05-15T07:18:59Z</dcterms:created>
  <dcterms:modified xsi:type="dcterms:W3CDTF">2024-05-20T15:30:43Z</dcterms:modified>
</cp:coreProperties>
</file>