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5" r:id="rId3"/>
    <p:sldId id="282" r:id="rId4"/>
    <p:sldId id="289" r:id="rId5"/>
    <p:sldId id="286" r:id="rId6"/>
    <p:sldId id="287" r:id="rId7"/>
    <p:sldId id="288" r:id="rId8"/>
    <p:sldId id="290" r:id="rId9"/>
    <p:sldId id="291" r:id="rId10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9CB"/>
    <a:srgbClr val="2B80BF"/>
    <a:srgbClr val="FA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70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02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92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98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49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71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58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7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0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33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33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3BFEB-29C7-4ED4-9366-18F216801441}" type="datetimeFigureOut">
              <a:rPr lang="fr-FR" smtClean="0"/>
              <a:t>22/09/2023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DE71-C41A-44F6-A689-174F026643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6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microsoft.com/office/2007/relationships/hdphoto" Target="../media/hdphoto1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svg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3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18" Type="http://schemas.openxmlformats.org/officeDocument/2006/relationships/image" Target="../media/image66.svg"/><Relationship Id="rId3" Type="http://schemas.openxmlformats.org/officeDocument/2006/relationships/image" Target="../media/image18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17" Type="http://schemas.openxmlformats.org/officeDocument/2006/relationships/image" Target="../media/image65.png"/><Relationship Id="rId2" Type="http://schemas.openxmlformats.org/officeDocument/2006/relationships/image" Target="../media/image54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microsoft.com/office/2007/relationships/hdphoto" Target="../media/hdphoto1.wdp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18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70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5.png"/><Relationship Id="rId5" Type="http://schemas.openxmlformats.org/officeDocument/2006/relationships/image" Target="../media/image3.png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4" Type="http://schemas.microsoft.com/office/2007/relationships/hdphoto" Target="../media/hdphoto1.wdp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hyperlink" Target="mailto:support@unv.org" TargetMode="External"/><Relationship Id="rId4" Type="http://schemas.openxmlformats.org/officeDocument/2006/relationships/hyperlink" Target="http://www.unv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9801533-C69C-400F-914A-80FC2F6C1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0" y="349433"/>
            <a:ext cx="2757720" cy="48770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6D55B43-988C-DD70-15D5-79CACE2A0233}"/>
              </a:ext>
            </a:extLst>
          </p:cNvPr>
          <p:cNvSpPr txBox="1"/>
          <p:nvPr/>
        </p:nvSpPr>
        <p:spPr>
          <a:xfrm>
            <a:off x="455494" y="4957854"/>
            <a:ext cx="540412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27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Septembre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2023 – </a:t>
            </a:r>
            <a:r>
              <a:rPr lang="fr-F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Webinaire sur les programmes jeunes </a:t>
            </a:r>
            <a:r>
              <a:rPr lang="fr-FR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professionnel.le.s</a:t>
            </a:r>
            <a:r>
              <a:rPr lang="fr-F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francophones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Fessou LAWSON</a:t>
            </a:r>
            <a:endParaRPr lang="en-US" b="1" dirty="0">
              <a:solidFill>
                <a:schemeClr val="bg1"/>
              </a:solidFill>
              <a:cs typeface="Calibri"/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Spécialiste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Recrutement</a:t>
            </a:r>
            <a:r>
              <a:rPr lang="en-US" dirty="0">
                <a:solidFill>
                  <a:schemeClr val="bg1"/>
                </a:solidFill>
              </a:rPr>
              <a:t>
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CA9774-E6BF-7503-581C-A7142F92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29" y="0"/>
            <a:ext cx="6779172" cy="68131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6DA0A0-7822-6D2A-4C31-F914CC76F76D}"/>
              </a:ext>
            </a:extLst>
          </p:cNvPr>
          <p:cNvSpPr txBox="1">
            <a:spLocks/>
          </p:cNvSpPr>
          <p:nvPr/>
        </p:nvSpPr>
        <p:spPr>
          <a:xfrm>
            <a:off x="151220" y="2259215"/>
            <a:ext cx="5871208" cy="22804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4800" b="1" cap="all" dirty="0">
                <a:solidFill>
                  <a:srgbClr val="FFFFFF"/>
                </a:solidFill>
                <a:ea typeface="ＭＳ Ｐゴシック"/>
                <a:cs typeface="Calibri"/>
              </a:rPr>
              <a:t>Volontariat 
pour la Paix et le développement </a:t>
            </a:r>
            <a:r>
              <a:rPr lang="fr-FR" sz="4000" b="1" cap="all" dirty="0">
                <a:solidFill>
                  <a:srgbClr val="FFFFFF"/>
                </a:solidFill>
                <a:ea typeface="ＭＳ Ｐゴシック"/>
                <a:cs typeface="Calibri"/>
              </a:rPr>
              <a:t>
</a:t>
            </a:r>
            <a:endParaRPr lang="en-US" sz="4000" cap="all" dirty="0">
              <a:solidFill>
                <a:srgbClr val="FFFF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>
            <a:extLst>
              <a:ext uri="{FF2B5EF4-FFF2-40B4-BE49-F238E27FC236}">
                <a16:creationId xmlns:a16="http://schemas.microsoft.com/office/drawing/2014/main" id="{546DBE2C-612B-61FB-4785-F58249173B3E}"/>
              </a:ext>
            </a:extLst>
          </p:cNvPr>
          <p:cNvGrpSpPr/>
          <p:nvPr/>
        </p:nvGrpSpPr>
        <p:grpSpPr>
          <a:xfrm>
            <a:off x="1780321" y="1767297"/>
            <a:ext cx="2092318" cy="2490452"/>
            <a:chOff x="1819510" y="1728108"/>
            <a:chExt cx="2134940" cy="2490452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CEA20190-3BCD-8AFB-08E5-257A4C093A83}"/>
                </a:ext>
              </a:extLst>
            </p:cNvPr>
            <p:cNvSpPr txBox="1">
              <a:spLocks/>
            </p:cNvSpPr>
            <p:nvPr/>
          </p:nvSpPr>
          <p:spPr>
            <a:xfrm>
              <a:off x="1819510" y="3251318"/>
              <a:ext cx="2134940" cy="967242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Plus de 50 000 volontaires déployés
 ​
</a:t>
              </a:r>
              <a:endParaRPr lang="en-US" sz="1200" cap="all" dirty="0">
                <a:solidFill>
                  <a:srgbClr val="FBC433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grpSp>
          <p:nvGrpSpPr>
            <p:cNvPr id="4" name="Group 36">
              <a:extLst>
                <a:ext uri="{FF2B5EF4-FFF2-40B4-BE49-F238E27FC236}">
                  <a16:creationId xmlns:a16="http://schemas.microsoft.com/office/drawing/2014/main" id="{002D9961-2F85-4F46-51CB-AE31B4631A0D}"/>
                </a:ext>
              </a:extLst>
            </p:cNvPr>
            <p:cNvGrpSpPr/>
            <p:nvPr/>
          </p:nvGrpSpPr>
          <p:grpSpPr>
            <a:xfrm>
              <a:off x="1819510" y="1728108"/>
              <a:ext cx="2134940" cy="1661702"/>
              <a:chOff x="1819510" y="1728108"/>
              <a:chExt cx="2134940" cy="1661702"/>
            </a:xfrm>
          </p:grpSpPr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1CA1B8AD-C2A1-7094-44F8-E2AA4EA0E7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9510" y="3027394"/>
                <a:ext cx="2134940" cy="362416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cap="all" dirty="0" err="1">
                    <a:solidFill>
                      <a:srgbClr val="78B864"/>
                    </a:solidFill>
                    <a:ea typeface="ＭＳ Ｐゴシック"/>
                    <a:cs typeface="+mn-lt"/>
                  </a:rPr>
                  <a:t>expErTiSE</a:t>
                </a:r>
                <a:r>
                  <a:rPr lang="en-US" sz="1800" b="1" cap="all" dirty="0">
                    <a:solidFill>
                      <a:srgbClr val="78B864"/>
                    </a:solidFill>
                    <a:ea typeface="ＭＳ Ｐゴシック"/>
                    <a:cs typeface="+mn-lt"/>
                  </a:rPr>
                  <a:t>
</a:t>
                </a:r>
                <a:endParaRPr lang="en-US" dirty="0"/>
              </a:p>
            </p:txBody>
          </p:sp>
          <p:pic>
            <p:nvPicPr>
              <p:cNvPr id="6" name="Graphic 4">
                <a:extLst>
                  <a:ext uri="{FF2B5EF4-FFF2-40B4-BE49-F238E27FC236}">
                    <a16:creationId xmlns:a16="http://schemas.microsoft.com/office/drawing/2014/main" id="{E586BCEF-E31B-7838-4DFA-44FEDA075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34591" y="2248130"/>
                <a:ext cx="1707965" cy="667059"/>
              </a:xfrm>
              <a:prstGeom prst="rect">
                <a:avLst/>
              </a:prstGeom>
            </p:spPr>
          </p:pic>
          <p:pic>
            <p:nvPicPr>
              <p:cNvPr id="7" name="Graphic 10">
                <a:extLst>
                  <a:ext uri="{FF2B5EF4-FFF2-40B4-BE49-F238E27FC236}">
                    <a16:creationId xmlns:a16="http://schemas.microsoft.com/office/drawing/2014/main" id="{8CBB8FCE-EB8F-0822-B5FD-B5F9E2D96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60031" y="1728108"/>
                <a:ext cx="1053897" cy="1118070"/>
              </a:xfrm>
              <a:prstGeom prst="rect">
                <a:avLst/>
              </a:prstGeom>
            </p:spPr>
          </p:pic>
        </p:grpSp>
      </p:grpSp>
      <p:grpSp>
        <p:nvGrpSpPr>
          <p:cNvPr id="8" name="Group 49">
            <a:extLst>
              <a:ext uri="{FF2B5EF4-FFF2-40B4-BE49-F238E27FC236}">
                <a16:creationId xmlns:a16="http://schemas.microsoft.com/office/drawing/2014/main" id="{96F0FDE7-D914-3ACB-55C9-145511D818F8}"/>
              </a:ext>
            </a:extLst>
          </p:cNvPr>
          <p:cNvGrpSpPr/>
          <p:nvPr/>
        </p:nvGrpSpPr>
        <p:grpSpPr>
          <a:xfrm>
            <a:off x="4983652" y="1804539"/>
            <a:ext cx="2295500" cy="2443253"/>
            <a:chOff x="5022841" y="1765350"/>
            <a:chExt cx="2295500" cy="2443253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FD4BC254-6BA0-A291-BFC8-CCE3AFB809F4}"/>
                </a:ext>
              </a:extLst>
            </p:cNvPr>
            <p:cNvSpPr txBox="1">
              <a:spLocks/>
            </p:cNvSpPr>
            <p:nvPr/>
          </p:nvSpPr>
          <p:spPr>
            <a:xfrm>
              <a:off x="5022841" y="3250221"/>
              <a:ext cx="2295500" cy="958382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Prêt pour les évacuations médicales ou de sécurité
 ​
</a:t>
              </a:r>
              <a:endParaRPr lang="en-US" sz="1400" cap="all" dirty="0">
                <a:solidFill>
                  <a:srgbClr val="FBC433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grpSp>
          <p:nvGrpSpPr>
            <p:cNvPr id="10" name="Group 37">
              <a:extLst>
                <a:ext uri="{FF2B5EF4-FFF2-40B4-BE49-F238E27FC236}">
                  <a16:creationId xmlns:a16="http://schemas.microsoft.com/office/drawing/2014/main" id="{6CBFBE4A-D653-6F67-282C-6EC5F12682E6}"/>
                </a:ext>
              </a:extLst>
            </p:cNvPr>
            <p:cNvGrpSpPr/>
            <p:nvPr/>
          </p:nvGrpSpPr>
          <p:grpSpPr>
            <a:xfrm>
              <a:off x="5146952" y="1765350"/>
              <a:ext cx="1898094" cy="2197469"/>
              <a:chOff x="5146952" y="1765350"/>
              <a:chExt cx="1898094" cy="2197469"/>
            </a:xfrm>
          </p:grpSpPr>
          <p:sp>
            <p:nvSpPr>
              <p:cNvPr id="11" name="Text Placeholder 1">
                <a:extLst>
                  <a:ext uri="{FF2B5EF4-FFF2-40B4-BE49-F238E27FC236}">
                    <a16:creationId xmlns:a16="http://schemas.microsoft.com/office/drawing/2014/main" id="{34AE62B9-7C69-D63A-6CD8-DABE2ACF1F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6952" y="2995577"/>
                <a:ext cx="1898094" cy="967242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cap="all" dirty="0">
                    <a:solidFill>
                      <a:srgbClr val="78B864"/>
                    </a:solidFill>
                    <a:ea typeface="ＭＳ Ｐゴシック" charset="0"/>
                    <a:cs typeface="Calibri"/>
                  </a:rPr>
                  <a:t>PROTECTEUR</a:t>
                </a:r>
                <a:endParaRPr lang="en-US" dirty="0"/>
              </a:p>
            </p:txBody>
          </p:sp>
          <p:pic>
            <p:nvPicPr>
              <p:cNvPr id="12" name="Graphic 28">
                <a:extLst>
                  <a:ext uri="{FF2B5EF4-FFF2-40B4-BE49-F238E27FC236}">
                    <a16:creationId xmlns:a16="http://schemas.microsoft.com/office/drawing/2014/main" id="{69F5D145-D62F-F6BD-B47C-D5946717D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254201" y="2248130"/>
                <a:ext cx="1707965" cy="667059"/>
              </a:xfrm>
              <a:prstGeom prst="rect">
                <a:avLst/>
              </a:prstGeom>
            </p:spPr>
          </p:pic>
          <p:pic>
            <p:nvPicPr>
              <p:cNvPr id="13" name="Graphic 17">
                <a:extLst>
                  <a:ext uri="{FF2B5EF4-FFF2-40B4-BE49-F238E27FC236}">
                    <a16:creationId xmlns:a16="http://schemas.microsoft.com/office/drawing/2014/main" id="{80D2454A-7B5F-E069-E1E1-0DBF4A950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557196" y="1765350"/>
                <a:ext cx="1105802" cy="1143034"/>
              </a:xfrm>
              <a:prstGeom prst="rect">
                <a:avLst/>
              </a:prstGeom>
            </p:spPr>
          </p:pic>
        </p:grpSp>
      </p:grpSp>
      <p:grpSp>
        <p:nvGrpSpPr>
          <p:cNvPr id="14" name="Group 38">
            <a:extLst>
              <a:ext uri="{FF2B5EF4-FFF2-40B4-BE49-F238E27FC236}">
                <a16:creationId xmlns:a16="http://schemas.microsoft.com/office/drawing/2014/main" id="{B5020FED-694F-E5B3-FF46-9987117477CB}"/>
              </a:ext>
            </a:extLst>
          </p:cNvPr>
          <p:cNvGrpSpPr/>
          <p:nvPr/>
        </p:nvGrpSpPr>
        <p:grpSpPr>
          <a:xfrm>
            <a:off x="8042540" y="1825448"/>
            <a:ext cx="2304507" cy="2422699"/>
            <a:chOff x="8081729" y="1786259"/>
            <a:chExt cx="2304507" cy="2422699"/>
          </a:xfrm>
        </p:grpSpPr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1363C3AB-80A1-81DF-295C-E3A29179339E}"/>
                </a:ext>
              </a:extLst>
            </p:cNvPr>
            <p:cNvSpPr txBox="1">
              <a:spLocks/>
            </p:cNvSpPr>
            <p:nvPr/>
          </p:nvSpPr>
          <p:spPr>
            <a:xfrm>
              <a:off x="8138173" y="2992716"/>
              <a:ext cx="2208552" cy="96724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INCLUSIF</a:t>
              </a:r>
            </a:p>
          </p:txBody>
        </p:sp>
        <p:sp>
          <p:nvSpPr>
            <p:cNvPr id="16" name="Text Placeholder 1">
              <a:extLst>
                <a:ext uri="{FF2B5EF4-FFF2-40B4-BE49-F238E27FC236}">
                  <a16:creationId xmlns:a16="http://schemas.microsoft.com/office/drawing/2014/main" id="{A44E0BAA-DE0C-5A7D-BB35-CC3DBA4977E5}"/>
                </a:ext>
              </a:extLst>
            </p:cNvPr>
            <p:cNvSpPr txBox="1">
              <a:spLocks/>
            </p:cNvSpPr>
            <p:nvPr/>
          </p:nvSpPr>
          <p:spPr>
            <a:xfrm>
              <a:off x="8081729" y="3247360"/>
              <a:ext cx="2304507" cy="961598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Encourager la diversité parmi les candidats(âge, sexe, </a:t>
              </a:r>
              <a:r>
                <a:rPr lang="fr-FR" sz="1400" b="1" dirty="0">
                  <a:solidFill>
                    <a:srgbClr val="0089CB"/>
                  </a:solidFill>
                  <a:ea typeface="ＭＳ Ｐゴシック"/>
                  <a:cs typeface="Calibri"/>
                </a:rPr>
                <a:t>langue</a:t>
              </a: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, handicap, etc.) 
</a:t>
              </a:r>
              <a:endParaRPr lang="en-US" sz="1400" dirty="0">
                <a:solidFill>
                  <a:srgbClr val="0089C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pic>
          <p:nvPicPr>
            <p:cNvPr id="17" name="Graphic 29">
              <a:extLst>
                <a:ext uri="{FF2B5EF4-FFF2-40B4-BE49-F238E27FC236}">
                  <a16:creationId xmlns:a16="http://schemas.microsoft.com/office/drawing/2014/main" id="{DE951BD7-65D9-31D6-FBEF-4735CEB0A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58551" y="2248130"/>
              <a:ext cx="1707965" cy="667059"/>
            </a:xfrm>
            <a:prstGeom prst="rect">
              <a:avLst/>
            </a:prstGeom>
          </p:spPr>
        </p:pic>
        <p:pic>
          <p:nvPicPr>
            <p:cNvPr id="18" name="Graphic 35">
              <a:extLst>
                <a:ext uri="{FF2B5EF4-FFF2-40B4-BE49-F238E27FC236}">
                  <a16:creationId xmlns:a16="http://schemas.microsoft.com/office/drawing/2014/main" id="{5403908F-4BDA-57F2-75EF-4C008FB0F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10587" y="1786259"/>
              <a:ext cx="1150081" cy="1188805"/>
            </a:xfrm>
            <a:prstGeom prst="rect">
              <a:avLst/>
            </a:prstGeom>
          </p:spPr>
        </p:pic>
      </p:grpSp>
      <p:grpSp>
        <p:nvGrpSpPr>
          <p:cNvPr id="19" name="Group 50">
            <a:extLst>
              <a:ext uri="{FF2B5EF4-FFF2-40B4-BE49-F238E27FC236}">
                <a16:creationId xmlns:a16="http://schemas.microsoft.com/office/drawing/2014/main" id="{4D74D98C-48CC-89EE-BE75-01AEB4925237}"/>
              </a:ext>
            </a:extLst>
          </p:cNvPr>
          <p:cNvGrpSpPr/>
          <p:nvPr/>
        </p:nvGrpSpPr>
        <p:grpSpPr>
          <a:xfrm>
            <a:off x="1783751" y="4121089"/>
            <a:ext cx="2197389" cy="1939564"/>
            <a:chOff x="1822940" y="4166308"/>
            <a:chExt cx="2197389" cy="1939564"/>
          </a:xfrm>
        </p:grpSpPr>
        <p:sp>
          <p:nvSpPr>
            <p:cNvPr id="20" name="Text Placeholder 1">
              <a:extLst>
                <a:ext uri="{FF2B5EF4-FFF2-40B4-BE49-F238E27FC236}">
                  <a16:creationId xmlns:a16="http://schemas.microsoft.com/office/drawing/2014/main" id="{2A901E41-57E3-517D-5DB0-0FCAE33F628B}"/>
                </a:ext>
              </a:extLst>
            </p:cNvPr>
            <p:cNvSpPr txBox="1">
              <a:spLocks/>
            </p:cNvSpPr>
            <p:nvPr/>
          </p:nvSpPr>
          <p:spPr>
            <a:xfrm>
              <a:off x="1822940" y="5489816"/>
              <a:ext cx="2197389" cy="616056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Gamme de missions variées pour tous les profils
 ​
</a:t>
              </a:r>
              <a:endParaRPr lang="en-US" sz="1400" cap="all" dirty="0">
                <a:solidFill>
                  <a:srgbClr val="FBC433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grpSp>
          <p:nvGrpSpPr>
            <p:cNvPr id="21" name="Group 41">
              <a:extLst>
                <a:ext uri="{FF2B5EF4-FFF2-40B4-BE49-F238E27FC236}">
                  <a16:creationId xmlns:a16="http://schemas.microsoft.com/office/drawing/2014/main" id="{6ACC8C7F-C3D9-2832-49A1-25521EE4F4FD}"/>
                </a:ext>
              </a:extLst>
            </p:cNvPr>
            <p:cNvGrpSpPr/>
            <p:nvPr/>
          </p:nvGrpSpPr>
          <p:grpSpPr>
            <a:xfrm>
              <a:off x="1956699" y="4166308"/>
              <a:ext cx="1860562" cy="1211877"/>
              <a:chOff x="1956699" y="4166308"/>
              <a:chExt cx="1860562" cy="1211877"/>
            </a:xfrm>
          </p:grpSpPr>
          <p:sp>
            <p:nvSpPr>
              <p:cNvPr id="22" name="Text Placeholder 1">
                <a:extLst>
                  <a:ext uri="{FF2B5EF4-FFF2-40B4-BE49-F238E27FC236}">
                    <a16:creationId xmlns:a16="http://schemas.microsoft.com/office/drawing/2014/main" id="{FEC895AB-B8E6-0268-4CF9-C2C2F6D8C6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6699" y="5235172"/>
                <a:ext cx="1860562" cy="143013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None/>
                </a:pPr>
                <a:r>
                  <a:rPr lang="en-US" sz="1800" b="1" cap="all" dirty="0">
                    <a:solidFill>
                      <a:srgbClr val="78B864"/>
                    </a:solidFill>
                    <a:ea typeface="ＭＳ Ｐゴシック"/>
                    <a:cs typeface="+mn-lt"/>
                  </a:rPr>
                  <a:t>FLEXIBLE</a:t>
                </a:r>
              </a:p>
              <a:p>
                <a:pPr marL="0" indent="0" algn="ctr">
                  <a:buNone/>
                </a:pPr>
                <a:endParaRPr lang="en-US" sz="18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3" name="Graphic 30">
                <a:extLst>
                  <a:ext uri="{FF2B5EF4-FFF2-40B4-BE49-F238E27FC236}">
                    <a16:creationId xmlns:a16="http://schemas.microsoft.com/office/drawing/2014/main" id="{F39EBA9A-CCDC-1DE4-6036-253C48655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34591" y="4484184"/>
                <a:ext cx="1707965" cy="667059"/>
              </a:xfrm>
              <a:prstGeom prst="rect">
                <a:avLst/>
              </a:prstGeom>
            </p:spPr>
          </p:pic>
          <p:pic>
            <p:nvPicPr>
              <p:cNvPr id="24" name="Graphic 40">
                <a:extLst>
                  <a:ext uri="{FF2B5EF4-FFF2-40B4-BE49-F238E27FC236}">
                    <a16:creationId xmlns:a16="http://schemas.microsoft.com/office/drawing/2014/main" id="{A260684A-2CC7-9235-72C4-6EE77F8F7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57130" y="4166308"/>
                <a:ext cx="1259697" cy="1030661"/>
              </a:xfrm>
              <a:prstGeom prst="rect">
                <a:avLst/>
              </a:prstGeom>
            </p:spPr>
          </p:pic>
        </p:grpSp>
      </p:grpSp>
      <p:grpSp>
        <p:nvGrpSpPr>
          <p:cNvPr id="25" name="Group 44">
            <a:extLst>
              <a:ext uri="{FF2B5EF4-FFF2-40B4-BE49-F238E27FC236}">
                <a16:creationId xmlns:a16="http://schemas.microsoft.com/office/drawing/2014/main" id="{5B65ACC3-2617-235B-3FF9-2CD9E1CEFB4F}"/>
              </a:ext>
            </a:extLst>
          </p:cNvPr>
          <p:cNvGrpSpPr/>
          <p:nvPr/>
        </p:nvGrpSpPr>
        <p:grpSpPr>
          <a:xfrm>
            <a:off x="4955094" y="4026406"/>
            <a:ext cx="2062089" cy="2274406"/>
            <a:chOff x="4994283" y="4071625"/>
            <a:chExt cx="2062089" cy="2274406"/>
          </a:xfrm>
        </p:grpSpPr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9C1FCF14-5A67-1D5F-8DA7-085D287015ED}"/>
                </a:ext>
              </a:extLst>
            </p:cNvPr>
            <p:cNvSpPr txBox="1">
              <a:spLocks/>
            </p:cNvSpPr>
            <p:nvPr/>
          </p:nvSpPr>
          <p:spPr>
            <a:xfrm>
              <a:off x="5062016" y="5235172"/>
              <a:ext cx="1994356" cy="85057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FIABLE</a:t>
              </a:r>
            </a:p>
          </p:txBody>
        </p:sp>
        <p:sp>
          <p:nvSpPr>
            <p:cNvPr id="27" name="Text Placeholder 1">
              <a:extLst>
                <a:ext uri="{FF2B5EF4-FFF2-40B4-BE49-F238E27FC236}">
                  <a16:creationId xmlns:a16="http://schemas.microsoft.com/office/drawing/2014/main" id="{04543BA2-0AB9-E04C-5339-848F4E75F702}"/>
                </a:ext>
              </a:extLst>
            </p:cNvPr>
            <p:cNvSpPr txBox="1">
              <a:spLocks/>
            </p:cNvSpPr>
            <p:nvPr/>
          </p:nvSpPr>
          <p:spPr>
            <a:xfrm>
              <a:off x="4994283" y="5489816"/>
              <a:ext cx="2062089" cy="85621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Gestion des droits et des prestations
</a:t>
              </a:r>
              <a:endParaRPr lang="en-US" sz="1400" cap="all" dirty="0">
                <a:solidFill>
                  <a:srgbClr val="FBC4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pic>
          <p:nvPicPr>
            <p:cNvPr id="28" name="Graphic 31">
              <a:extLst>
                <a:ext uri="{FF2B5EF4-FFF2-40B4-BE49-F238E27FC236}">
                  <a16:creationId xmlns:a16="http://schemas.microsoft.com/office/drawing/2014/main" id="{A346A97E-F0F0-420A-CBF2-0098A2D2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54201" y="4484184"/>
              <a:ext cx="1707965" cy="667059"/>
            </a:xfrm>
            <a:prstGeom prst="rect">
              <a:avLst/>
            </a:prstGeom>
          </p:spPr>
        </p:pic>
        <p:pic>
          <p:nvPicPr>
            <p:cNvPr id="29" name="Graphic 43">
              <a:extLst>
                <a:ext uri="{FF2B5EF4-FFF2-40B4-BE49-F238E27FC236}">
                  <a16:creationId xmlns:a16="http://schemas.microsoft.com/office/drawing/2014/main" id="{CBD3A6B6-2EC7-CF2F-D84E-25F29B943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90638" y="4071625"/>
              <a:ext cx="1091085" cy="1069043"/>
            </a:xfrm>
            <a:prstGeom prst="rect">
              <a:avLst/>
            </a:prstGeom>
          </p:spPr>
        </p:pic>
      </p:grpSp>
      <p:grpSp>
        <p:nvGrpSpPr>
          <p:cNvPr id="30" name="Group 51">
            <a:extLst>
              <a:ext uri="{FF2B5EF4-FFF2-40B4-BE49-F238E27FC236}">
                <a16:creationId xmlns:a16="http://schemas.microsoft.com/office/drawing/2014/main" id="{3BE66C07-3785-64ED-A8C1-5A959CCEC39D}"/>
              </a:ext>
            </a:extLst>
          </p:cNvPr>
          <p:cNvGrpSpPr/>
          <p:nvPr/>
        </p:nvGrpSpPr>
        <p:grpSpPr>
          <a:xfrm>
            <a:off x="8115769" y="4051418"/>
            <a:ext cx="2203201" cy="2255038"/>
            <a:chOff x="8154958" y="4096637"/>
            <a:chExt cx="2203201" cy="2255038"/>
          </a:xfrm>
        </p:grpSpPr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8E6F41AE-6BB2-0901-4077-02189A42F456}"/>
                </a:ext>
              </a:extLst>
            </p:cNvPr>
            <p:cNvSpPr txBox="1">
              <a:spLocks/>
            </p:cNvSpPr>
            <p:nvPr/>
          </p:nvSpPr>
          <p:spPr>
            <a:xfrm>
              <a:off x="8154958" y="5489816"/>
              <a:ext cx="2203201" cy="861859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ea typeface="ＭＳ Ｐゴシック"/>
                  <a:cs typeface="Calibri"/>
                </a:rPr>
                <a:t>Faire la différence dans la vie de nombreuses personnes</a:t>
              </a:r>
              <a:r>
                <a:rPr lang="en-US" sz="1400" dirty="0">
                  <a:solidFill>
                    <a:srgbClr val="0089CB"/>
                  </a:solidFill>
                  <a:latin typeface="Calibri"/>
                  <a:ea typeface="ＭＳ Ｐゴシック"/>
                  <a:cs typeface="Calibri"/>
                </a:rPr>
                <a:t>!</a:t>
              </a:r>
            </a:p>
          </p:txBody>
        </p:sp>
        <p:grpSp>
          <p:nvGrpSpPr>
            <p:cNvPr id="32" name="Group 47">
              <a:extLst>
                <a:ext uri="{FF2B5EF4-FFF2-40B4-BE49-F238E27FC236}">
                  <a16:creationId xmlns:a16="http://schemas.microsoft.com/office/drawing/2014/main" id="{50890F9B-D01B-1F55-98E6-90DDC50728B0}"/>
                </a:ext>
              </a:extLst>
            </p:cNvPr>
            <p:cNvGrpSpPr/>
            <p:nvPr/>
          </p:nvGrpSpPr>
          <p:grpSpPr>
            <a:xfrm>
              <a:off x="8184220" y="4096637"/>
              <a:ext cx="2116459" cy="1989106"/>
              <a:chOff x="8184220" y="4096637"/>
              <a:chExt cx="2116459" cy="1989106"/>
            </a:xfrm>
          </p:grpSpPr>
          <p:sp>
            <p:nvSpPr>
              <p:cNvPr id="33" name="Text Placeholder 1">
                <a:extLst>
                  <a:ext uri="{FF2B5EF4-FFF2-40B4-BE49-F238E27FC236}">
                    <a16:creationId xmlns:a16="http://schemas.microsoft.com/office/drawing/2014/main" id="{B9DCCEE3-8B5C-CBEE-F7C7-FAB5ACE837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84220" y="5235172"/>
                <a:ext cx="2116459" cy="850571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b="1" cap="all" dirty="0">
                    <a:solidFill>
                      <a:srgbClr val="78B864"/>
                    </a:solidFill>
                    <a:ea typeface="ＭＳ Ｐゴシック"/>
                    <a:cs typeface="Calibri"/>
                  </a:rPr>
                  <a:t>FIER</a:t>
                </a:r>
                <a:endParaRPr lang="en-US" sz="18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4" name="Graphic 32">
                <a:extLst>
                  <a:ext uri="{FF2B5EF4-FFF2-40B4-BE49-F238E27FC236}">
                    <a16:creationId xmlns:a16="http://schemas.microsoft.com/office/drawing/2014/main" id="{415ACBCA-BDAB-6171-0975-22959CDE4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58551" y="4484184"/>
                <a:ext cx="1707965" cy="667059"/>
              </a:xfrm>
              <a:prstGeom prst="rect">
                <a:avLst/>
              </a:prstGeom>
            </p:spPr>
          </p:pic>
          <p:pic>
            <p:nvPicPr>
              <p:cNvPr id="35" name="Graphic 46">
                <a:extLst>
                  <a:ext uri="{FF2B5EF4-FFF2-40B4-BE49-F238E27FC236}">
                    <a16:creationId xmlns:a16="http://schemas.microsoft.com/office/drawing/2014/main" id="{4C4CB800-8385-4345-91A4-F909E847C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688108" y="4096637"/>
                <a:ext cx="1108681" cy="1086283"/>
              </a:xfrm>
              <a:prstGeom prst="rect">
                <a:avLst/>
              </a:prstGeom>
            </p:spPr>
          </p:pic>
        </p:grp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C41FD824-038A-5A31-7EA9-74D4C4E45E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-3585"/>
            <a:ext cx="12009328" cy="1739206"/>
          </a:xfrm>
          <a:prstGeom prst="rect">
            <a:avLst/>
          </a:prstGeom>
        </p:spPr>
      </p:pic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94375D04-5843-C8CB-558C-9C7E89A47562}"/>
              </a:ext>
            </a:extLst>
          </p:cNvPr>
          <p:cNvSpPr txBox="1">
            <a:spLocks/>
          </p:cNvSpPr>
          <p:nvPr/>
        </p:nvSpPr>
        <p:spPr>
          <a:xfrm>
            <a:off x="1617587" y="509448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DEPUIS 1971…
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C6F4A294-B2B3-5E24-051D-694A31B107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6FA4575-4CA0-D111-710E-77775C4E7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2"/>
            <a:ext cx="11758205" cy="17598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6E89F1-D5C9-C703-9EF1-5D268B0DB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971FB20D-F257-3B28-D9A6-E90229184549}"/>
              </a:ext>
            </a:extLst>
          </p:cNvPr>
          <p:cNvGrpSpPr/>
          <p:nvPr/>
        </p:nvGrpSpPr>
        <p:grpSpPr>
          <a:xfrm>
            <a:off x="462403" y="1658179"/>
            <a:ext cx="6141517" cy="3247127"/>
            <a:chOff x="462403" y="1658179"/>
            <a:chExt cx="6141517" cy="3247127"/>
          </a:xfrm>
        </p:grpSpPr>
        <p:pic>
          <p:nvPicPr>
            <p:cNvPr id="7" name="Graphic 4">
              <a:extLst>
                <a:ext uri="{FF2B5EF4-FFF2-40B4-BE49-F238E27FC236}">
                  <a16:creationId xmlns:a16="http://schemas.microsoft.com/office/drawing/2014/main" id="{27A96CCF-6798-9894-FF53-CFF08763F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403" y="1868049"/>
              <a:ext cx="5880708" cy="2659501"/>
            </a:xfrm>
            <a:prstGeom prst="rect">
              <a:avLst/>
            </a:prstGeom>
          </p:spPr>
        </p:pic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FEB0F5DA-D6F9-BB16-2B00-7E81E6F95361}"/>
                </a:ext>
              </a:extLst>
            </p:cNvPr>
            <p:cNvGrpSpPr/>
            <p:nvPr/>
          </p:nvGrpSpPr>
          <p:grpSpPr>
            <a:xfrm>
              <a:off x="1244802" y="2173592"/>
              <a:ext cx="4626320" cy="2264653"/>
              <a:chOff x="1244802" y="2173592"/>
              <a:chExt cx="4626320" cy="2264653"/>
            </a:xfrm>
          </p:grpSpPr>
          <p:cxnSp>
            <p:nvCxnSpPr>
              <p:cNvPr id="15" name="Curved Connector 10">
                <a:extLst>
                  <a:ext uri="{FF2B5EF4-FFF2-40B4-BE49-F238E27FC236}">
                    <a16:creationId xmlns:a16="http://schemas.microsoft.com/office/drawing/2014/main" id="{C6446FB0-F5D4-09A6-2E26-159D184DD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8914" y="2173593"/>
                <a:ext cx="1200359" cy="1024207"/>
              </a:xfrm>
              <a:prstGeom prst="curvedConnector3">
                <a:avLst/>
              </a:prstGeom>
              <a:ln w="12700">
                <a:solidFill>
                  <a:srgbClr val="0089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urved Connector 11">
                <a:extLst>
                  <a:ext uri="{FF2B5EF4-FFF2-40B4-BE49-F238E27FC236}">
                    <a16:creationId xmlns:a16="http://schemas.microsoft.com/office/drawing/2014/main" id="{9BBD0CCB-AA18-8F56-352C-290B551B6E1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415797" y="2320285"/>
                <a:ext cx="749809" cy="456424"/>
              </a:xfrm>
              <a:prstGeom prst="curvedConnector3">
                <a:avLst/>
              </a:prstGeom>
              <a:ln w="12700">
                <a:solidFill>
                  <a:srgbClr val="0089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urved Connector 12">
                <a:extLst>
                  <a:ext uri="{FF2B5EF4-FFF2-40B4-BE49-F238E27FC236}">
                    <a16:creationId xmlns:a16="http://schemas.microsoft.com/office/drawing/2014/main" id="{60A9F721-DAE9-D8C5-F055-88E9CE8B4A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9273" y="2936346"/>
                <a:ext cx="651849" cy="369573"/>
              </a:xfrm>
              <a:prstGeom prst="curvedConnector3">
                <a:avLst/>
              </a:prstGeom>
              <a:ln w="12700">
                <a:solidFill>
                  <a:srgbClr val="0089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3">
                <a:extLst>
                  <a:ext uri="{FF2B5EF4-FFF2-40B4-BE49-F238E27FC236}">
                    <a16:creationId xmlns:a16="http://schemas.microsoft.com/office/drawing/2014/main" id="{AFB55C51-1F1A-3148-0A05-2C05AA8C01D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744048" y="3931741"/>
                <a:ext cx="659925" cy="353084"/>
              </a:xfrm>
              <a:prstGeom prst="curvedConnector3">
                <a:avLst/>
              </a:prstGeom>
              <a:ln w="12700">
                <a:solidFill>
                  <a:srgbClr val="0089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urved Connector 14">
                <a:extLst>
                  <a:ext uri="{FF2B5EF4-FFF2-40B4-BE49-F238E27FC236}">
                    <a16:creationId xmlns:a16="http://schemas.microsoft.com/office/drawing/2014/main" id="{B780AEA2-CEED-80FF-939D-52FDA02CEA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62249" y="3498704"/>
                <a:ext cx="502521" cy="373691"/>
              </a:xfrm>
              <a:prstGeom prst="curvedConnector3">
                <a:avLst/>
              </a:prstGeom>
              <a:ln w="12700">
                <a:solidFill>
                  <a:srgbClr val="0089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15">
                <a:extLst>
                  <a:ext uri="{FF2B5EF4-FFF2-40B4-BE49-F238E27FC236}">
                    <a16:creationId xmlns:a16="http://schemas.microsoft.com/office/drawing/2014/main" id="{E155B906-25A9-AE13-5058-C1045EE197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34144" y="3508734"/>
                <a:ext cx="710208" cy="488891"/>
              </a:xfrm>
              <a:prstGeom prst="curvedConnector3">
                <a:avLst/>
              </a:prstGeom>
              <a:ln w="12700">
                <a:solidFill>
                  <a:srgbClr val="0089C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F31116CB-12BA-C450-57A1-AF472F593340}"/>
                </a:ext>
              </a:extLst>
            </p:cNvPr>
            <p:cNvSpPr txBox="1">
              <a:spLocks/>
            </p:cNvSpPr>
            <p:nvPr/>
          </p:nvSpPr>
          <p:spPr>
            <a:xfrm>
              <a:off x="2826664" y="1658179"/>
              <a:ext cx="1650743" cy="50252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Europe et </a:t>
              </a: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Communauté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des </a:t>
              </a: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États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indépendants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400" b="1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966</a:t>
              </a:r>
            </a:p>
            <a:p>
              <a:pPr marL="0" indent="0">
                <a:buNone/>
              </a:pP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id="{DD1B0097-3A33-CB16-054E-0F89A96BB7A3}"/>
                </a:ext>
              </a:extLst>
            </p:cNvPr>
            <p:cNvSpPr txBox="1">
              <a:spLocks/>
            </p:cNvSpPr>
            <p:nvPr/>
          </p:nvSpPr>
          <p:spPr>
            <a:xfrm>
              <a:off x="4971154" y="1905141"/>
              <a:ext cx="1184664" cy="36320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Etats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Arabes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   </a:t>
              </a:r>
              <a:r>
                <a:rPr lang="en-US" sz="1400" b="1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1,625</a:t>
              </a: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56C9C6FE-FB3D-1522-47EC-81402D22EABA}"/>
                </a:ext>
              </a:extLst>
            </p:cNvPr>
            <p:cNvSpPr txBox="1">
              <a:spLocks/>
            </p:cNvSpPr>
            <p:nvPr/>
          </p:nvSpPr>
          <p:spPr>
            <a:xfrm>
              <a:off x="5784881" y="3168009"/>
              <a:ext cx="819039" cy="36320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Asie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et  Pacifique </a:t>
              </a:r>
              <a:r>
                <a:rPr lang="en-US" sz="1400" b="1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1,852</a:t>
              </a:r>
            </a:p>
            <a:p>
              <a:pPr marL="0" indent="0">
                <a:buNone/>
              </a:pP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AA8194F5-BD10-A456-B315-EC3D468FEC87}"/>
                </a:ext>
              </a:extLst>
            </p:cNvPr>
            <p:cNvSpPr txBox="1">
              <a:spLocks/>
            </p:cNvSpPr>
            <p:nvPr/>
          </p:nvSpPr>
          <p:spPr>
            <a:xfrm>
              <a:off x="3656075" y="4410596"/>
              <a:ext cx="1188955" cy="3846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Afrique </a:t>
              </a: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orientale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et </a:t>
              </a:r>
              <a:r>
                <a:rPr lang="en-US" sz="11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australe</a:t>
              </a:r>
              <a:r>
                <a:rPr lang="en-US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400" b="1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2,365</a:t>
              </a:r>
            </a:p>
            <a:p>
              <a:pPr marL="0" indent="0">
                <a:buNone/>
              </a:pP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181874CA-1778-6796-634C-23C716DDE140}"/>
                </a:ext>
              </a:extLst>
            </p:cNvPr>
            <p:cNvSpPr txBox="1">
              <a:spLocks/>
            </p:cNvSpPr>
            <p:nvPr/>
          </p:nvSpPr>
          <p:spPr>
            <a:xfrm>
              <a:off x="2341986" y="3920335"/>
              <a:ext cx="957330" cy="36320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fr-FR" sz="11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Afrique de l’Ouest et du Centre </a:t>
              </a:r>
              <a:r>
                <a:rPr lang="en-US" sz="1400" b="1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3,064</a:t>
              </a: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​</a:t>
              </a:r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5E00ECF8-AA56-7052-88BA-61D9ED2D23D8}"/>
                </a:ext>
              </a:extLst>
            </p:cNvPr>
            <p:cNvSpPr txBox="1">
              <a:spLocks/>
            </p:cNvSpPr>
            <p:nvPr/>
          </p:nvSpPr>
          <p:spPr>
            <a:xfrm>
              <a:off x="548063" y="4080773"/>
              <a:ext cx="1283663" cy="82453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Amérique</a:t>
              </a:r>
              <a: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4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latine</a:t>
              </a:r>
              <a: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et </a:t>
              </a:r>
              <a:r>
                <a:rPr lang="en-US" sz="14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Caraïbes</a:t>
              </a:r>
              <a:b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</a:br>
              <a:r>
                <a:rPr lang="en-US" sz="1400" b="1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2,591</a:t>
              </a: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</p:grpSp>
      <p:grpSp>
        <p:nvGrpSpPr>
          <p:cNvPr id="21" name="Group 50">
            <a:extLst>
              <a:ext uri="{FF2B5EF4-FFF2-40B4-BE49-F238E27FC236}">
                <a16:creationId xmlns:a16="http://schemas.microsoft.com/office/drawing/2014/main" id="{354E45CF-30FB-1FA1-4961-69CB24BE1588}"/>
              </a:ext>
            </a:extLst>
          </p:cNvPr>
          <p:cNvGrpSpPr/>
          <p:nvPr/>
        </p:nvGrpSpPr>
        <p:grpSpPr>
          <a:xfrm>
            <a:off x="515119" y="5361128"/>
            <a:ext cx="6149151" cy="1219412"/>
            <a:chOff x="515119" y="5361128"/>
            <a:chExt cx="6149151" cy="1219412"/>
          </a:xfrm>
          <a:solidFill>
            <a:srgbClr val="78B864"/>
          </a:solidFill>
        </p:grpSpPr>
        <p:sp>
          <p:nvSpPr>
            <p:cNvPr id="22" name="Rounded Rectangle 51">
              <a:extLst>
                <a:ext uri="{FF2B5EF4-FFF2-40B4-BE49-F238E27FC236}">
                  <a16:creationId xmlns:a16="http://schemas.microsoft.com/office/drawing/2014/main" id="{58A17573-48AF-74E6-C1C4-B4DD6B32897B}"/>
                </a:ext>
              </a:extLst>
            </p:cNvPr>
            <p:cNvSpPr/>
            <p:nvPr/>
          </p:nvSpPr>
          <p:spPr>
            <a:xfrm>
              <a:off x="515119" y="5361128"/>
              <a:ext cx="6149151" cy="121941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F1E7"/>
                </a:solidFill>
              </a:endParaRPr>
            </a:p>
          </p:txBody>
        </p:sp>
        <p:sp>
          <p:nvSpPr>
            <p:cNvPr id="23" name="Text Placeholder 1">
              <a:extLst>
                <a:ext uri="{FF2B5EF4-FFF2-40B4-BE49-F238E27FC236}">
                  <a16:creationId xmlns:a16="http://schemas.microsoft.com/office/drawing/2014/main" id="{0908FAE5-1F73-6F8D-92A9-945C629501CB}"/>
                </a:ext>
              </a:extLst>
            </p:cNvPr>
            <p:cNvSpPr txBox="1">
              <a:spLocks/>
            </p:cNvSpPr>
            <p:nvPr/>
          </p:nvSpPr>
          <p:spPr>
            <a:xfrm>
              <a:off x="958351" y="5558567"/>
              <a:ext cx="1311480" cy="824533"/>
            </a:xfrm>
            <a:prstGeom prst="rect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cap="all" dirty="0">
                  <a:solidFill>
                    <a:srgbClr val="D4F1E7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12,408 </a:t>
              </a:r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Volontaires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ont</a:t>
              </a: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servi</a:t>
              </a:r>
              <a:endParaRPr lang="en-US" sz="16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  <a:p>
              <a:pPr marL="0" indent="0">
                <a:buNone/>
              </a:pPr>
              <a:r>
                <a:rPr lang="en-US" sz="1200" cap="all" dirty="0">
                  <a:solidFill>
                    <a:srgbClr val="33B3A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7CE95C7F-566E-5E3E-5B27-68E10EEB50E4}"/>
                </a:ext>
              </a:extLst>
            </p:cNvPr>
            <p:cNvSpPr txBox="1">
              <a:spLocks/>
            </p:cNvSpPr>
            <p:nvPr/>
          </p:nvSpPr>
          <p:spPr>
            <a:xfrm>
              <a:off x="2680782" y="5495608"/>
              <a:ext cx="1713412" cy="824533"/>
            </a:xfrm>
            <a:prstGeom prst="rect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Affectation dans </a:t>
              </a:r>
              <a:r>
                <a:rPr lang="en-US" sz="2400" b="1" cap="all" dirty="0">
                  <a:solidFill>
                    <a:srgbClr val="D4F1E7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166</a:t>
              </a:r>
              <a:r>
                <a:rPr lang="en-US" sz="2400" b="1" cap="all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br>
                <a:rPr lang="en-US" sz="1400" b="1" cap="all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Pays</a:t>
              </a:r>
              <a:endParaRPr lang="en-US" sz="1200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273B6737-3DD4-2A1B-AC2A-BAD3C5CF5CB7}"/>
                </a:ext>
              </a:extLst>
            </p:cNvPr>
            <p:cNvSpPr txBox="1">
              <a:spLocks/>
            </p:cNvSpPr>
            <p:nvPr/>
          </p:nvSpPr>
          <p:spPr>
            <a:xfrm>
              <a:off x="4740121" y="5522777"/>
              <a:ext cx="1578222" cy="912889"/>
            </a:xfrm>
            <a:prstGeom prst="rect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Siège du programme VNU : B</a:t>
              </a:r>
              <a:r>
                <a:rPr lang="en-US" sz="1600" b="1" cap="all" dirty="0">
                  <a:solidFill>
                    <a:srgbClr val="D4F1E7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onn, ALLEMAGNE</a:t>
              </a:r>
              <a:endParaRPr lang="en-US" sz="1400" b="1" cap="all" dirty="0">
                <a:solidFill>
                  <a:srgbClr val="D4F1E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55">
              <a:extLst>
                <a:ext uri="{FF2B5EF4-FFF2-40B4-BE49-F238E27FC236}">
                  <a16:creationId xmlns:a16="http://schemas.microsoft.com/office/drawing/2014/main" id="{80C190E9-C08A-1F91-D6B8-653BF2D811B0}"/>
                </a:ext>
              </a:extLst>
            </p:cNvPr>
            <p:cNvCxnSpPr/>
            <p:nvPr/>
          </p:nvCxnSpPr>
          <p:spPr>
            <a:xfrm>
              <a:off x="2447637" y="5522778"/>
              <a:ext cx="0" cy="860322"/>
            </a:xfrm>
            <a:prstGeom prst="line">
              <a:avLst/>
            </a:prstGeom>
            <a:grpFill/>
            <a:ln w="12700">
              <a:solidFill>
                <a:srgbClr val="D4F1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6">
              <a:extLst>
                <a:ext uri="{FF2B5EF4-FFF2-40B4-BE49-F238E27FC236}">
                  <a16:creationId xmlns:a16="http://schemas.microsoft.com/office/drawing/2014/main" id="{894FECCA-6AFB-59A8-56DD-2348A1F1E362}"/>
                </a:ext>
              </a:extLst>
            </p:cNvPr>
            <p:cNvCxnSpPr/>
            <p:nvPr/>
          </p:nvCxnSpPr>
          <p:spPr>
            <a:xfrm>
              <a:off x="4572000" y="5522778"/>
              <a:ext cx="0" cy="860322"/>
            </a:xfrm>
            <a:prstGeom prst="line">
              <a:avLst/>
            </a:prstGeom>
            <a:grpFill/>
            <a:ln w="12700">
              <a:solidFill>
                <a:srgbClr val="D4F1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">
            <a:extLst>
              <a:ext uri="{FF2B5EF4-FFF2-40B4-BE49-F238E27FC236}">
                <a16:creationId xmlns:a16="http://schemas.microsoft.com/office/drawing/2014/main" id="{9D44497B-F1B4-51D8-B6EB-B4A132D883A3}"/>
              </a:ext>
            </a:extLst>
          </p:cNvPr>
          <p:cNvGrpSpPr/>
          <p:nvPr/>
        </p:nvGrpSpPr>
        <p:grpSpPr>
          <a:xfrm>
            <a:off x="7235526" y="1848442"/>
            <a:ext cx="1998084" cy="1325703"/>
            <a:chOff x="7235525" y="1848442"/>
            <a:chExt cx="1981068" cy="1325703"/>
          </a:xfrm>
        </p:grpSpPr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D84EA061-C367-E3CE-9E5E-6EE872ACBA32}"/>
                </a:ext>
              </a:extLst>
            </p:cNvPr>
            <p:cNvSpPr txBox="1">
              <a:spLocks/>
            </p:cNvSpPr>
            <p:nvPr/>
          </p:nvSpPr>
          <p:spPr>
            <a:xfrm>
              <a:off x="7921565" y="2079014"/>
              <a:ext cx="1188955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cap="all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38%</a:t>
              </a:r>
              <a:r>
                <a:rPr lang="en-US" sz="1400" cap="all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​</a:t>
              </a:r>
            </a:p>
          </p:txBody>
        </p:sp>
        <p:sp>
          <p:nvSpPr>
            <p:cNvPr id="32" name="Text Placeholder 1">
              <a:extLst>
                <a:ext uri="{FF2B5EF4-FFF2-40B4-BE49-F238E27FC236}">
                  <a16:creationId xmlns:a16="http://schemas.microsoft.com/office/drawing/2014/main" id="{F7B48086-9D5B-AB15-F4C8-2A2803B8334A}"/>
                </a:ext>
              </a:extLst>
            </p:cNvPr>
            <p:cNvSpPr txBox="1">
              <a:spLocks/>
            </p:cNvSpPr>
            <p:nvPr/>
          </p:nvSpPr>
          <p:spPr>
            <a:xfrm>
              <a:off x="7921565" y="2389565"/>
              <a:ext cx="1295028" cy="45867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VNU internationaux
</a:t>
              </a: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pic>
          <p:nvPicPr>
            <p:cNvPr id="33" name="Graphic 59">
              <a:extLst>
                <a:ext uri="{FF2B5EF4-FFF2-40B4-BE49-F238E27FC236}">
                  <a16:creationId xmlns:a16="http://schemas.microsoft.com/office/drawing/2014/main" id="{CD61CDF8-CE0E-1F82-64C0-E538B9A5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6841157" y="2252412"/>
              <a:ext cx="1325703" cy="517764"/>
            </a:xfrm>
            <a:prstGeom prst="rect">
              <a:avLst/>
            </a:prstGeom>
          </p:spPr>
        </p:pic>
        <p:pic>
          <p:nvPicPr>
            <p:cNvPr id="34" name="Graphic 9">
              <a:extLst>
                <a:ext uri="{FF2B5EF4-FFF2-40B4-BE49-F238E27FC236}">
                  <a16:creationId xmlns:a16="http://schemas.microsoft.com/office/drawing/2014/main" id="{23896FD8-2BBD-E279-0362-C4A7CCCD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35525" y="2145774"/>
              <a:ext cx="735626" cy="723713"/>
            </a:xfrm>
            <a:prstGeom prst="rect">
              <a:avLst/>
            </a:prstGeom>
          </p:spPr>
        </p:pic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F23FB6EC-BFED-6995-AD98-BBFE6AD6781E}"/>
              </a:ext>
            </a:extLst>
          </p:cNvPr>
          <p:cNvGrpSpPr/>
          <p:nvPr/>
        </p:nvGrpSpPr>
        <p:grpSpPr>
          <a:xfrm>
            <a:off x="9387435" y="1848443"/>
            <a:ext cx="1852827" cy="1325703"/>
            <a:chOff x="9387435" y="1848443"/>
            <a:chExt cx="1852827" cy="1325703"/>
          </a:xfrm>
        </p:grpSpPr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0E7284E3-B692-A9D8-FE50-68975E786F8E}"/>
                </a:ext>
              </a:extLst>
            </p:cNvPr>
            <p:cNvSpPr txBox="1">
              <a:spLocks/>
            </p:cNvSpPr>
            <p:nvPr/>
          </p:nvSpPr>
          <p:spPr>
            <a:xfrm>
              <a:off x="10059023" y="2079014"/>
              <a:ext cx="1181239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cap="all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62%</a:t>
              </a:r>
              <a:r>
                <a:rPr lang="en-US" sz="1400" cap="all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​</a:t>
              </a:r>
            </a:p>
          </p:txBody>
        </p:sp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7C456740-264E-EC07-7BB8-8427723A2553}"/>
                </a:ext>
              </a:extLst>
            </p:cNvPr>
            <p:cNvSpPr txBox="1">
              <a:spLocks/>
            </p:cNvSpPr>
            <p:nvPr/>
          </p:nvSpPr>
          <p:spPr>
            <a:xfrm>
              <a:off x="10059023" y="2389565"/>
              <a:ext cx="1181239" cy="50837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VNU nationaux
 ​
</a:t>
              </a:r>
              <a:endParaRPr lang="en-US" sz="1400" cap="all" dirty="0">
                <a:solidFill>
                  <a:srgbClr val="FBC4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pic>
          <p:nvPicPr>
            <p:cNvPr id="38" name="Graphic 60">
              <a:extLst>
                <a:ext uri="{FF2B5EF4-FFF2-40B4-BE49-F238E27FC236}">
                  <a16:creationId xmlns:a16="http://schemas.microsoft.com/office/drawing/2014/main" id="{B246856E-E76A-EB42-81B3-EF5F66B6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8983465" y="2252413"/>
              <a:ext cx="1325703" cy="517764"/>
            </a:xfrm>
            <a:prstGeom prst="rect">
              <a:avLst/>
            </a:prstGeom>
          </p:spPr>
        </p:pic>
        <p:pic>
          <p:nvPicPr>
            <p:cNvPr id="39" name="Graphic 19">
              <a:extLst>
                <a:ext uri="{FF2B5EF4-FFF2-40B4-BE49-F238E27FC236}">
                  <a16:creationId xmlns:a16="http://schemas.microsoft.com/office/drawing/2014/main" id="{659BC387-C5BB-974F-A22A-81B9A7051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417318" y="2160701"/>
              <a:ext cx="698857" cy="687539"/>
            </a:xfrm>
            <a:prstGeom prst="rect">
              <a:avLst/>
            </a:prstGeom>
          </p:spPr>
        </p:pic>
      </p:grpSp>
      <p:grpSp>
        <p:nvGrpSpPr>
          <p:cNvPr id="40" name="Group 18">
            <a:extLst>
              <a:ext uri="{FF2B5EF4-FFF2-40B4-BE49-F238E27FC236}">
                <a16:creationId xmlns:a16="http://schemas.microsoft.com/office/drawing/2014/main" id="{F5AD71C1-A6CD-AF80-D242-55705C2E8A8A}"/>
              </a:ext>
            </a:extLst>
          </p:cNvPr>
          <p:cNvGrpSpPr/>
          <p:nvPr/>
        </p:nvGrpSpPr>
        <p:grpSpPr>
          <a:xfrm>
            <a:off x="7615561" y="3324547"/>
            <a:ext cx="1890376" cy="1540281"/>
            <a:chOff x="7615561" y="3324547"/>
            <a:chExt cx="1890376" cy="1540281"/>
          </a:xfrm>
        </p:grpSpPr>
        <p:sp>
          <p:nvSpPr>
            <p:cNvPr id="41" name="Text Placeholder 1">
              <a:extLst>
                <a:ext uri="{FF2B5EF4-FFF2-40B4-BE49-F238E27FC236}">
                  <a16:creationId xmlns:a16="http://schemas.microsoft.com/office/drawing/2014/main" id="{A2FC3FE9-08C7-CE4E-32B1-36F0E530E963}"/>
                </a:ext>
              </a:extLst>
            </p:cNvPr>
            <p:cNvSpPr txBox="1">
              <a:spLocks/>
            </p:cNvSpPr>
            <p:nvPr/>
          </p:nvSpPr>
          <p:spPr>
            <a:xfrm>
              <a:off x="8316982" y="3984200"/>
              <a:ext cx="1188955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Nationalités</a:t>
              </a:r>
              <a:endParaRPr lang="en-US" sz="1400" dirty="0">
                <a:solidFill>
                  <a:srgbClr val="007FC2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  <a:p>
              <a:pPr marL="0" indent="0">
                <a:buNone/>
              </a:pP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5337CBFD-5FE0-9AF3-3A10-F52288F1C6E2}"/>
                </a:ext>
              </a:extLst>
            </p:cNvPr>
            <p:cNvSpPr txBox="1">
              <a:spLocks/>
            </p:cNvSpPr>
            <p:nvPr/>
          </p:nvSpPr>
          <p:spPr>
            <a:xfrm>
              <a:off x="8316982" y="3665151"/>
              <a:ext cx="1188955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cap="all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179</a:t>
              </a:r>
              <a:r>
                <a:rPr lang="en-US" sz="1400" cap="all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​</a:t>
              </a:r>
            </a:p>
          </p:txBody>
        </p:sp>
        <p:pic>
          <p:nvPicPr>
            <p:cNvPr id="43" name="Graphic 61">
              <a:extLst>
                <a:ext uri="{FF2B5EF4-FFF2-40B4-BE49-F238E27FC236}">
                  <a16:creationId xmlns:a16="http://schemas.microsoft.com/office/drawing/2014/main" id="{7B63B89A-F266-5067-0E47-78DA8D90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7220470" y="3728517"/>
              <a:ext cx="1325703" cy="517764"/>
            </a:xfrm>
            <a:prstGeom prst="rect">
              <a:avLst/>
            </a:prstGeom>
          </p:spPr>
        </p:pic>
        <p:pic>
          <p:nvPicPr>
            <p:cNvPr id="44" name="Graphic 23">
              <a:extLst>
                <a:ext uri="{FF2B5EF4-FFF2-40B4-BE49-F238E27FC236}">
                  <a16:creationId xmlns:a16="http://schemas.microsoft.com/office/drawing/2014/main" id="{ECE8F033-427B-C040-A088-5B1F492C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615561" y="3631173"/>
              <a:ext cx="714335" cy="702766"/>
            </a:xfrm>
            <a:prstGeom prst="rect">
              <a:avLst/>
            </a:prstGeom>
          </p:spPr>
        </p:pic>
      </p:grpSp>
      <p:grpSp>
        <p:nvGrpSpPr>
          <p:cNvPr id="45" name="Group 6">
            <a:extLst>
              <a:ext uri="{FF2B5EF4-FFF2-40B4-BE49-F238E27FC236}">
                <a16:creationId xmlns:a16="http://schemas.microsoft.com/office/drawing/2014/main" id="{88D3D76B-3EA7-2C51-D6A7-B8164ADD4060}"/>
              </a:ext>
            </a:extLst>
          </p:cNvPr>
          <p:cNvGrpSpPr/>
          <p:nvPr/>
        </p:nvGrpSpPr>
        <p:grpSpPr>
          <a:xfrm>
            <a:off x="9766748" y="3324548"/>
            <a:ext cx="1920281" cy="1540280"/>
            <a:chOff x="9766748" y="3324548"/>
            <a:chExt cx="1920281" cy="1540280"/>
          </a:xfrm>
        </p:grpSpPr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37F83F1B-033E-2BAC-0AB3-39F5DB8800F1}"/>
                </a:ext>
              </a:extLst>
            </p:cNvPr>
            <p:cNvSpPr txBox="1">
              <a:spLocks/>
            </p:cNvSpPr>
            <p:nvPr/>
          </p:nvSpPr>
          <p:spPr>
            <a:xfrm>
              <a:off x="10505790" y="3683257"/>
              <a:ext cx="1181239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cap="all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34</a:t>
              </a:r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9AA3F707-E070-A2E2-F936-01E6530A16F2}"/>
                </a:ext>
              </a:extLst>
            </p:cNvPr>
            <p:cNvSpPr txBox="1">
              <a:spLocks/>
            </p:cNvSpPr>
            <p:nvPr/>
          </p:nvSpPr>
          <p:spPr>
            <a:xfrm>
              <a:off x="10505791" y="3984200"/>
              <a:ext cx="1023952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Âge</a:t>
              </a:r>
              <a: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lang="en-US" sz="1400" dirty="0" err="1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moyen</a:t>
              </a:r>
              <a: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
</a:t>
              </a:r>
            </a:p>
          </p:txBody>
        </p:sp>
        <p:pic>
          <p:nvPicPr>
            <p:cNvPr id="48" name="Graphic 62">
              <a:extLst>
                <a:ext uri="{FF2B5EF4-FFF2-40B4-BE49-F238E27FC236}">
                  <a16:creationId xmlns:a16="http://schemas.microsoft.com/office/drawing/2014/main" id="{E0BDA42D-C6A8-C647-05BF-56BDF0A3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9362778" y="3728518"/>
              <a:ext cx="1325703" cy="517764"/>
            </a:xfrm>
            <a:prstGeom prst="rect">
              <a:avLst/>
            </a:prstGeom>
          </p:spPr>
        </p:pic>
        <p:pic>
          <p:nvPicPr>
            <p:cNvPr id="49" name="Graphic 32">
              <a:extLst>
                <a:ext uri="{FF2B5EF4-FFF2-40B4-BE49-F238E27FC236}">
                  <a16:creationId xmlns:a16="http://schemas.microsoft.com/office/drawing/2014/main" id="{10509EE5-971E-7B8E-A25A-4C97BFAF1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00106" y="3621938"/>
              <a:ext cx="703637" cy="692242"/>
            </a:xfrm>
            <a:prstGeom prst="rect">
              <a:avLst/>
            </a:prstGeom>
          </p:spPr>
        </p:pic>
      </p:grpSp>
      <p:grpSp>
        <p:nvGrpSpPr>
          <p:cNvPr id="50" name="Group 16">
            <a:extLst>
              <a:ext uri="{FF2B5EF4-FFF2-40B4-BE49-F238E27FC236}">
                <a16:creationId xmlns:a16="http://schemas.microsoft.com/office/drawing/2014/main" id="{F99EC79A-5DE1-18D7-1E7C-D97900BD8ED6}"/>
              </a:ext>
            </a:extLst>
          </p:cNvPr>
          <p:cNvGrpSpPr/>
          <p:nvPr/>
        </p:nvGrpSpPr>
        <p:grpSpPr>
          <a:xfrm>
            <a:off x="7235524" y="4787586"/>
            <a:ext cx="1874996" cy="1467481"/>
            <a:chOff x="7235524" y="4787586"/>
            <a:chExt cx="1874996" cy="1467481"/>
          </a:xfrm>
        </p:grpSpPr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FF1D90BE-DBF3-ADDF-2C63-BABA9B2FD9F0}"/>
                </a:ext>
              </a:extLst>
            </p:cNvPr>
            <p:cNvSpPr txBox="1">
              <a:spLocks/>
            </p:cNvSpPr>
            <p:nvPr/>
          </p:nvSpPr>
          <p:spPr>
            <a:xfrm>
              <a:off x="7921565" y="5076857"/>
              <a:ext cx="1188955" cy="880628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cap="all">
                  <a:solidFill>
                    <a:srgbClr val="78B864"/>
                  </a:solidFill>
                  <a:latin typeface="Calibri"/>
                  <a:ea typeface="ＭＳ Ｐゴシック"/>
                  <a:cs typeface="Calibri"/>
                </a:rPr>
                <a:t>83%</a:t>
              </a:r>
              <a:r>
                <a:rPr lang="en-US" sz="1400" cap="all">
                  <a:solidFill>
                    <a:srgbClr val="FBC433"/>
                  </a:solidFill>
                  <a:latin typeface="Calibri"/>
                  <a:ea typeface="ＭＳ Ｐゴシック"/>
                  <a:cs typeface="Calibri"/>
                </a:rPr>
                <a:t>​</a:t>
              </a:r>
            </a:p>
          </p:txBody>
        </p:sp>
        <p:sp>
          <p:nvSpPr>
            <p:cNvPr id="52" name="Text Placeholder 1">
              <a:extLst>
                <a:ext uri="{FF2B5EF4-FFF2-40B4-BE49-F238E27FC236}">
                  <a16:creationId xmlns:a16="http://schemas.microsoft.com/office/drawing/2014/main" id="{72E4E6FE-68E0-A0BD-DFA7-FA93A8F6B423}"/>
                </a:ext>
              </a:extLst>
            </p:cNvPr>
            <p:cNvSpPr txBox="1">
              <a:spLocks/>
            </p:cNvSpPr>
            <p:nvPr/>
          </p:nvSpPr>
          <p:spPr>
            <a:xfrm>
              <a:off x="7921565" y="5374439"/>
              <a:ext cx="1188955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Pays du Sud</a:t>
              </a:r>
            </a:p>
            <a:p>
              <a:pPr marL="0" indent="0">
                <a:buNone/>
              </a:pP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pic>
          <p:nvPicPr>
            <p:cNvPr id="53" name="Graphic 63">
              <a:extLst>
                <a:ext uri="{FF2B5EF4-FFF2-40B4-BE49-F238E27FC236}">
                  <a16:creationId xmlns:a16="http://schemas.microsoft.com/office/drawing/2014/main" id="{C956C8D5-5EBC-D265-EBDB-51DCA8F88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6841157" y="5191556"/>
              <a:ext cx="1325703" cy="517764"/>
            </a:xfrm>
            <a:prstGeom prst="rect">
              <a:avLst/>
            </a:prstGeom>
          </p:spPr>
        </p:pic>
        <p:pic>
          <p:nvPicPr>
            <p:cNvPr id="54" name="Graphic 34">
              <a:extLst>
                <a:ext uri="{FF2B5EF4-FFF2-40B4-BE49-F238E27FC236}">
                  <a16:creationId xmlns:a16="http://schemas.microsoft.com/office/drawing/2014/main" id="{80602096-19FF-8DFE-2CE9-665A1A70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235524" y="5100998"/>
              <a:ext cx="735627" cy="723714"/>
            </a:xfrm>
            <a:prstGeom prst="rect">
              <a:avLst/>
            </a:prstGeom>
          </p:spPr>
        </p:pic>
      </p:grpSp>
      <p:grpSp>
        <p:nvGrpSpPr>
          <p:cNvPr id="55" name="Group 17">
            <a:extLst>
              <a:ext uri="{FF2B5EF4-FFF2-40B4-BE49-F238E27FC236}">
                <a16:creationId xmlns:a16="http://schemas.microsoft.com/office/drawing/2014/main" id="{F5D3E8F1-6076-B7A8-32CF-20A67E4F2652}"/>
              </a:ext>
            </a:extLst>
          </p:cNvPr>
          <p:cNvGrpSpPr/>
          <p:nvPr/>
        </p:nvGrpSpPr>
        <p:grpSpPr>
          <a:xfrm>
            <a:off x="9325782" y="4787587"/>
            <a:ext cx="1914480" cy="1467480"/>
            <a:chOff x="9325782" y="4787587"/>
            <a:chExt cx="1914480" cy="1467480"/>
          </a:xfrm>
        </p:grpSpPr>
        <p:sp>
          <p:nvSpPr>
            <p:cNvPr id="56" name="Text Placeholder 1">
              <a:extLst>
                <a:ext uri="{FF2B5EF4-FFF2-40B4-BE49-F238E27FC236}">
                  <a16:creationId xmlns:a16="http://schemas.microsoft.com/office/drawing/2014/main" id="{BD770F98-F717-FF8B-69CB-0AACF29A7590}"/>
                </a:ext>
              </a:extLst>
            </p:cNvPr>
            <p:cNvSpPr txBox="1">
              <a:spLocks/>
            </p:cNvSpPr>
            <p:nvPr/>
          </p:nvSpPr>
          <p:spPr>
            <a:xfrm>
              <a:off x="10059023" y="5076857"/>
              <a:ext cx="1181239" cy="880628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cap="all">
                  <a:solidFill>
                    <a:srgbClr val="78B864"/>
                  </a:solidFill>
                  <a:latin typeface="Calibri"/>
                  <a:ea typeface="ＭＳ Ｐゴシック"/>
                  <a:cs typeface="Calibri"/>
                </a:rPr>
                <a:t>55%</a:t>
              </a:r>
              <a:r>
                <a:rPr lang="en-US" sz="1400" cap="all">
                  <a:solidFill>
                    <a:srgbClr val="FBC433"/>
                  </a:solidFill>
                  <a:latin typeface="Calibri"/>
                  <a:ea typeface="ＭＳ Ｐゴシック"/>
                  <a:cs typeface="Calibri"/>
                </a:rPr>
                <a:t>​</a:t>
              </a:r>
            </a:p>
          </p:txBody>
        </p:sp>
        <p:sp>
          <p:nvSpPr>
            <p:cNvPr id="57" name="Text Placeholder 1">
              <a:extLst>
                <a:ext uri="{FF2B5EF4-FFF2-40B4-BE49-F238E27FC236}">
                  <a16:creationId xmlns:a16="http://schemas.microsoft.com/office/drawing/2014/main" id="{739350CF-30E6-EA21-9B86-56E8A9A452ED}"/>
                </a:ext>
              </a:extLst>
            </p:cNvPr>
            <p:cNvSpPr txBox="1">
              <a:spLocks/>
            </p:cNvSpPr>
            <p:nvPr/>
          </p:nvSpPr>
          <p:spPr>
            <a:xfrm>
              <a:off x="10059023" y="5374439"/>
              <a:ext cx="1181239" cy="8806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dirty="0">
                  <a:solidFill>
                    <a:srgbClr val="007FC2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Femmes</a:t>
              </a:r>
            </a:p>
            <a:p>
              <a:pPr marL="0" indent="0">
                <a:buNone/>
              </a:pPr>
              <a:r>
                <a:rPr lang="en-US" sz="1400" cap="all" dirty="0">
                  <a:solidFill>
                    <a:srgbClr val="FBC433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​</a:t>
              </a:r>
            </a:p>
          </p:txBody>
        </p:sp>
        <p:pic>
          <p:nvPicPr>
            <p:cNvPr id="58" name="Graphic 64">
              <a:extLst>
                <a:ext uri="{FF2B5EF4-FFF2-40B4-BE49-F238E27FC236}">
                  <a16:creationId xmlns:a16="http://schemas.microsoft.com/office/drawing/2014/main" id="{F93D106B-656E-7B37-84B2-13BBAF541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8983465" y="5191557"/>
              <a:ext cx="1325703" cy="517764"/>
            </a:xfrm>
            <a:prstGeom prst="rect">
              <a:avLst/>
            </a:prstGeom>
          </p:spPr>
        </p:pic>
        <p:pic>
          <p:nvPicPr>
            <p:cNvPr id="59" name="Graphic 36">
              <a:extLst>
                <a:ext uri="{FF2B5EF4-FFF2-40B4-BE49-F238E27FC236}">
                  <a16:creationId xmlns:a16="http://schemas.microsoft.com/office/drawing/2014/main" id="{2090798A-93F9-9C6C-576C-56A7958F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325782" y="5126560"/>
              <a:ext cx="699847" cy="688513"/>
            </a:xfrm>
            <a:prstGeom prst="rect">
              <a:avLst/>
            </a:prstGeom>
          </p:spPr>
        </p:pic>
      </p:grp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8E118F73-8BC0-BFCB-6516-8C79D717F98D}"/>
              </a:ext>
            </a:extLst>
          </p:cNvPr>
          <p:cNvSpPr txBox="1">
            <a:spLocks/>
          </p:cNvSpPr>
          <p:nvPr/>
        </p:nvSpPr>
        <p:spPr>
          <a:xfrm>
            <a:off x="1651789" y="422333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VolontAIRES</a:t>
            </a: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EN 2022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0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3D0136-A715-6155-1B7F-5967469D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99062" cy="17076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C023F7-9992-6E87-44EB-5B41F765A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75B2C939-66EF-3207-004C-A6E0A6587800}"/>
              </a:ext>
            </a:extLst>
          </p:cNvPr>
          <p:cNvSpPr txBox="1">
            <a:spLocks/>
          </p:cNvSpPr>
          <p:nvPr/>
        </p:nvSpPr>
        <p:spPr>
          <a:xfrm>
            <a:off x="1651789" y="422333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Catégories</a:t>
            </a: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de </a:t>
            </a:r>
            <a:r>
              <a:rPr lang="en-US" sz="4800" b="1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VolontariaT</a:t>
            </a: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ONU
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72" name="TextBox 97">
            <a:extLst>
              <a:ext uri="{FF2B5EF4-FFF2-40B4-BE49-F238E27FC236}">
                <a16:creationId xmlns:a16="http://schemas.microsoft.com/office/drawing/2014/main" id="{DEE546A5-4148-EDA2-1C32-CDDACD0F914B}"/>
              </a:ext>
            </a:extLst>
          </p:cNvPr>
          <p:cNvSpPr txBox="1"/>
          <p:nvPr/>
        </p:nvSpPr>
        <p:spPr>
          <a:xfrm>
            <a:off x="4380982" y="1721310"/>
            <a:ext cx="3588609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33B3A3"/>
                </a:solidFill>
                <a:latin typeface="Calibri"/>
                <a:ea typeface="ＭＳ Ｐゴシック"/>
                <a:cs typeface="Calibri"/>
              </a:rPr>
              <a:t>Experts</a:t>
            </a:r>
            <a:endParaRPr lang="en-US" b="1" dirty="0">
              <a:solidFill>
                <a:srgbClr val="33B3A3"/>
              </a:solidFill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007FC2"/>
                </a:solidFill>
                <a:latin typeface="Calibri"/>
                <a:ea typeface="ＭＳ Ｐゴシック"/>
                <a:cs typeface="Calibri"/>
              </a:rPr>
              <a:t>International/National </a:t>
            </a:r>
            <a:endParaRPr lang="en-US" sz="1600" dirty="0">
              <a:solidFill>
                <a:srgbClr val="007FC2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35-80 </a:t>
            </a:r>
            <a:r>
              <a:rPr lang="en-US" sz="1400" dirty="0" err="1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ans</a:t>
            </a:r>
            <a:r>
              <a:rPr lang="en-US" sz="1400" dirty="0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  </a:t>
            </a:r>
          </a:p>
          <a:p>
            <a:r>
              <a:rPr lang="en-US" sz="1400" dirty="0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15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+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années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d’expérience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professionnelle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 
Au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moins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le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niveau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Master 
3-48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mois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(durée de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l’affectation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)
</a:t>
            </a:r>
            <a:endParaRPr lang="en-US" dirty="0">
              <a:solidFill>
                <a:srgbClr val="007FC2"/>
              </a:solidFill>
              <a:ea typeface="ＭＳ Ｐゴシック"/>
              <a:cs typeface="+mn-lt"/>
            </a:endParaRPr>
          </a:p>
          <a:p>
            <a:r>
              <a:rPr lang="en-US" b="1" dirty="0" err="1">
                <a:solidFill>
                  <a:srgbClr val="33B3A3"/>
                </a:solidFill>
                <a:ea typeface="ＭＳ Ｐゴシック"/>
                <a:cs typeface="Calibri"/>
              </a:rPr>
              <a:t>Jeunes</a:t>
            </a:r>
            <a:endParaRPr lang="en-US" b="1" dirty="0">
              <a:solidFill>
                <a:srgbClr val="33B3A3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sz="1600" dirty="0" err="1">
                <a:solidFill>
                  <a:srgbClr val="007FC2"/>
                </a:solidFill>
                <a:ea typeface="ＭＳ Ｐゴシック"/>
                <a:cs typeface="Calibri"/>
              </a:rPr>
              <a:t>Jeunes</a:t>
            </a:r>
            <a:r>
              <a:rPr lang="en-US" sz="1600" dirty="0">
                <a:solidFill>
                  <a:srgbClr val="007FC2"/>
                </a:solidFill>
                <a:ea typeface="ＭＳ Ｐゴシック"/>
                <a:cs typeface="Calibri"/>
              </a:rPr>
              <a:t>– International</a:t>
            </a:r>
            <a:r>
              <a:rPr lang="en-US" sz="1600" dirty="0">
                <a:solidFill>
                  <a:srgbClr val="007FC2"/>
                </a:solidFill>
                <a:latin typeface="Calibri"/>
                <a:ea typeface="ＭＳ Ｐゴシック"/>
                <a:cs typeface="Calibri"/>
              </a:rPr>
              <a:t>/National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18-26 </a:t>
            </a:r>
            <a:r>
              <a:rPr lang="en-US" sz="1400" dirty="0" err="1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ans</a:t>
            </a:r>
            <a:endParaRPr lang="en-US" sz="1400" dirty="0">
              <a:solidFill>
                <a:srgbClr val="78B864"/>
              </a:solidFill>
              <a:latin typeface="Calibri"/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0-2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années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d’expérience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professionnelle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
6-24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mois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(durée de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l’affectation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)</a:t>
            </a:r>
            <a:endParaRPr lang="en-US" sz="1400" dirty="0">
              <a:solidFill>
                <a:srgbClr val="78B864"/>
              </a:solidFill>
              <a:latin typeface="Calibri"/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7FC2"/>
              </a:solidFill>
              <a:ea typeface="+mn-lt"/>
              <a:cs typeface="+mn-lt"/>
            </a:endParaRPr>
          </a:p>
          <a:p>
            <a:r>
              <a:rPr lang="en-US" sz="1600" dirty="0" err="1">
                <a:solidFill>
                  <a:srgbClr val="007FC2"/>
                </a:solidFill>
                <a:ea typeface="ＭＳ Ｐゴシック"/>
                <a:cs typeface="Calibri"/>
              </a:rPr>
              <a:t>Universitaire</a:t>
            </a:r>
            <a:r>
              <a:rPr lang="en-US" sz="1600" dirty="0">
                <a:solidFill>
                  <a:srgbClr val="007FC2"/>
                </a:solidFill>
                <a:ea typeface="ＭＳ Ｐゴシック"/>
                <a:cs typeface="Calibri"/>
              </a:rPr>
              <a:t> </a:t>
            </a:r>
            <a:r>
              <a:rPr lang="en-US" sz="1600" dirty="0">
                <a:solidFill>
                  <a:srgbClr val="007FC2"/>
                </a:solidFill>
                <a:latin typeface="Calibri"/>
                <a:ea typeface="ＭＳ Ｐゴシック"/>
                <a:cs typeface="Calibri"/>
              </a:rPr>
              <a:t>– International/National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18-26 </a:t>
            </a:r>
            <a:r>
              <a:rPr lang="en-US" sz="1400" dirty="0" err="1">
                <a:solidFill>
                  <a:srgbClr val="78B864"/>
                </a:solidFill>
                <a:latin typeface="Calibri"/>
                <a:ea typeface="ＭＳ Ｐゴシック"/>
                <a:cs typeface="Calibri"/>
              </a:rPr>
              <a:t>ans</a:t>
            </a:r>
            <a:endParaRPr lang="en-US" sz="1400" dirty="0">
              <a:solidFill>
                <a:srgbClr val="78B864"/>
              </a:solidFill>
              <a:latin typeface="Calibri"/>
              <a:ea typeface="ＭＳ Ｐゴシック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0-2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années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d’expérience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professionnelle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
3-6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mois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(durée de 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l’affectation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)
</a:t>
            </a:r>
            <a:r>
              <a:rPr lang="en-US" sz="1400" dirty="0" err="1">
                <a:solidFill>
                  <a:srgbClr val="78B864"/>
                </a:solidFill>
                <a:ea typeface="ＭＳ Ｐゴシック"/>
                <a:cs typeface="Calibri"/>
              </a:rPr>
              <a:t>Ëtre</a:t>
            </a:r>
            <a:r>
              <a:rPr lang="en-US" sz="1400" dirty="0">
                <a:solidFill>
                  <a:srgbClr val="78B864"/>
                </a:solidFill>
                <a:ea typeface="ＭＳ Ｐゴシック"/>
                <a:cs typeface="Calibri"/>
              </a:rPr>
              <a:t> E</a:t>
            </a:r>
            <a:r>
              <a:rPr lang="fr-FR" sz="1400" dirty="0" err="1">
                <a:solidFill>
                  <a:srgbClr val="78B864"/>
                </a:solidFill>
                <a:ea typeface="ＭＳ Ｐゴシック"/>
                <a:cs typeface="Calibri"/>
              </a:rPr>
              <a:t>tudiants</a:t>
            </a:r>
            <a:r>
              <a:rPr lang="fr-FR" sz="1400" dirty="0">
                <a:solidFill>
                  <a:srgbClr val="78B864"/>
                </a:solidFill>
                <a:ea typeface="ＭＳ Ｐゴシック"/>
                <a:cs typeface="Calibri"/>
              </a:rPr>
              <a:t> ou récemment </a:t>
            </a:r>
            <a:r>
              <a:rPr lang="fr-FR" sz="1400" dirty="0" err="1">
                <a:solidFill>
                  <a:srgbClr val="78B864"/>
                </a:solidFill>
                <a:ea typeface="ＭＳ Ｐゴシック"/>
                <a:cs typeface="Calibri"/>
              </a:rPr>
              <a:t>diplomés</a:t>
            </a:r>
            <a:endParaRPr lang="en-US" sz="1400" dirty="0">
              <a:solidFill>
                <a:srgbClr val="78B864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73" name="TextBox 100">
            <a:extLst>
              <a:ext uri="{FF2B5EF4-FFF2-40B4-BE49-F238E27FC236}">
                <a16:creationId xmlns:a16="http://schemas.microsoft.com/office/drawing/2014/main" id="{10F0597D-0400-3683-C138-FAA50D32D65E}"/>
              </a:ext>
            </a:extLst>
          </p:cNvPr>
          <p:cNvSpPr txBox="1"/>
          <p:nvPr/>
        </p:nvSpPr>
        <p:spPr>
          <a:xfrm>
            <a:off x="8038907" y="1721310"/>
            <a:ext cx="373980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Spécialistes</a:t>
            </a:r>
            <a:endParaRPr lang="en-US" b="1" dirty="0">
              <a:solidFill>
                <a:srgbClr val="33B3A3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7FC2"/>
                </a:solidFill>
                <a:ea typeface="ＭＳ Ｐゴシック"/>
                <a:cs typeface="Calibri"/>
              </a:rPr>
              <a:t>International/National </a:t>
            </a:r>
            <a:endParaRPr lang="en-US" sz="1400" dirty="0">
              <a:solidFill>
                <a:srgbClr val="007FC2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 27+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ans</a:t>
            </a:r>
            <a:endParaRPr lang="en-US" sz="1400" dirty="0">
              <a:solidFill>
                <a:srgbClr val="78B864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 3-15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années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d’expérience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professionnelle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 3-48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mois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(durée de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l’affectation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)
</a:t>
            </a:r>
            <a:endParaRPr lang="en-US" dirty="0">
              <a:solidFill>
                <a:srgbClr val="007FC2"/>
              </a:solidFill>
              <a:latin typeface="Aparajita" panose="020B0502040204020203" pitchFamily="18" charset="0"/>
              <a:ea typeface="+mn-lt"/>
              <a:cs typeface="+mn-lt"/>
            </a:endParaRPr>
          </a:p>
          <a:p>
            <a:r>
              <a:rPr lang="en-US" b="1" dirty="0" err="1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Communitaires</a:t>
            </a:r>
            <a:endParaRPr lang="en-US" b="1" dirty="0">
              <a:solidFill>
                <a:srgbClr val="33B3A3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07FC2"/>
                </a:solidFill>
                <a:ea typeface="ＭＳ Ｐゴシック"/>
                <a:cs typeface="Calibri"/>
              </a:rPr>
              <a:t>Local </a:t>
            </a:r>
            <a:endParaRPr lang="en-US" sz="1400" dirty="0">
              <a:solidFill>
                <a:srgbClr val="007FC2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18+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ans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 </a:t>
            </a:r>
          </a:p>
          <a:p>
            <a:pPr>
              <a:spcBef>
                <a:spcPts val="0"/>
              </a:spcBef>
            </a:pP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Éducation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de base
3-48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mois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(durée de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l’affectation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)
</a:t>
            </a:r>
            <a:endParaRPr lang="en-US" dirty="0">
              <a:solidFill>
                <a:srgbClr val="007FC2"/>
              </a:solidFill>
              <a:latin typeface="Aparajita" panose="020B0502040204020203" pitchFamily="18" charset="0"/>
              <a:ea typeface="+mn-lt"/>
              <a:cs typeface="+mn-lt"/>
            </a:endParaRPr>
          </a:p>
          <a:p>
            <a:r>
              <a:rPr lang="en-US" b="1" dirty="0" err="1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Volontaires</a:t>
            </a:r>
            <a:r>
              <a:rPr lang="en-US" b="1" dirty="0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en</a:t>
            </a:r>
            <a:r>
              <a:rPr lang="en-US" b="1" dirty="0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ligne</a:t>
            </a:r>
            <a:r>
              <a:rPr lang="en-US" b="1" dirty="0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informel</a:t>
            </a:r>
            <a:r>
              <a:rPr lang="en-US" b="1" dirty="0">
                <a:solidFill>
                  <a:srgbClr val="33B3A3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7FC2"/>
                </a:solidFill>
                <a:ea typeface="ＭＳ Ｐゴシック"/>
                <a:cs typeface="Calibri"/>
              </a:rPr>
              <a:t>Global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18+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ans</a:t>
            </a:r>
            <a:endParaRPr lang="en-US" sz="1400" dirty="0">
              <a:solidFill>
                <a:srgbClr val="78B864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1-12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semaines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(durée de </a:t>
            </a:r>
            <a:r>
              <a:rPr lang="en-US" sz="1400" dirty="0" err="1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l’affectation</a:t>
            </a:r>
            <a:r>
              <a:rPr lang="en-US" sz="1400" dirty="0">
                <a:solidFill>
                  <a:srgbClr val="78B864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74" name="Group 18">
            <a:extLst>
              <a:ext uri="{FF2B5EF4-FFF2-40B4-BE49-F238E27FC236}">
                <a16:creationId xmlns:a16="http://schemas.microsoft.com/office/drawing/2014/main" id="{68463F09-4F21-82EC-19C5-BF6F1C1A5CFE}"/>
              </a:ext>
            </a:extLst>
          </p:cNvPr>
          <p:cNvGrpSpPr/>
          <p:nvPr/>
        </p:nvGrpSpPr>
        <p:grpSpPr>
          <a:xfrm>
            <a:off x="969515" y="1881706"/>
            <a:ext cx="3192801" cy="4018858"/>
            <a:chOff x="448660" y="2204558"/>
            <a:chExt cx="3192801" cy="4018858"/>
          </a:xfrm>
        </p:grpSpPr>
        <p:pic>
          <p:nvPicPr>
            <p:cNvPr id="75" name="Graphic 8">
              <a:extLst>
                <a:ext uri="{FF2B5EF4-FFF2-40B4-BE49-F238E27FC236}">
                  <a16:creationId xmlns:a16="http://schemas.microsoft.com/office/drawing/2014/main" id="{59E8F587-BBEC-FD1E-C761-21C45516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7127" y="2602252"/>
              <a:ext cx="1922801" cy="750965"/>
            </a:xfrm>
            <a:prstGeom prst="rect">
              <a:avLst/>
            </a:prstGeom>
          </p:spPr>
        </p:pic>
        <p:pic>
          <p:nvPicPr>
            <p:cNvPr id="76" name="Graphic 10">
              <a:extLst>
                <a:ext uri="{FF2B5EF4-FFF2-40B4-BE49-F238E27FC236}">
                  <a16:creationId xmlns:a16="http://schemas.microsoft.com/office/drawing/2014/main" id="{A9A80A5A-5A6B-8B4D-5EBC-78ECB9E3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8660" y="3575918"/>
              <a:ext cx="1922801" cy="750965"/>
            </a:xfrm>
            <a:prstGeom prst="rect">
              <a:avLst/>
            </a:prstGeom>
          </p:spPr>
        </p:pic>
        <p:pic>
          <p:nvPicPr>
            <p:cNvPr id="77" name="Graphic 11">
              <a:extLst>
                <a:ext uri="{FF2B5EF4-FFF2-40B4-BE49-F238E27FC236}">
                  <a16:creationId xmlns:a16="http://schemas.microsoft.com/office/drawing/2014/main" id="{8ED1CD42-EA92-B3B6-88D1-D08789F0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8660" y="4498784"/>
              <a:ext cx="1922801" cy="750965"/>
            </a:xfrm>
            <a:prstGeom prst="rect">
              <a:avLst/>
            </a:prstGeom>
          </p:spPr>
        </p:pic>
        <p:pic>
          <p:nvPicPr>
            <p:cNvPr id="78" name="Graphic 12">
              <a:extLst>
                <a:ext uri="{FF2B5EF4-FFF2-40B4-BE49-F238E27FC236}">
                  <a16:creationId xmlns:a16="http://schemas.microsoft.com/office/drawing/2014/main" id="{1F2D7066-0442-2CAC-8B04-37C815B3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8660" y="5472451"/>
              <a:ext cx="1922801" cy="750965"/>
            </a:xfrm>
            <a:prstGeom prst="rect">
              <a:avLst/>
            </a:prstGeom>
          </p:spPr>
        </p:pic>
        <p:pic>
          <p:nvPicPr>
            <p:cNvPr id="79" name="Graphic 4">
              <a:extLst>
                <a:ext uri="{FF2B5EF4-FFF2-40B4-BE49-F238E27FC236}">
                  <a16:creationId xmlns:a16="http://schemas.microsoft.com/office/drawing/2014/main" id="{F7983605-6A5D-583E-4A3C-3BAF1CD5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6860" y="2204558"/>
              <a:ext cx="1483334" cy="1113484"/>
            </a:xfrm>
            <a:prstGeom prst="rect">
              <a:avLst/>
            </a:prstGeom>
          </p:spPr>
        </p:pic>
        <p:pic>
          <p:nvPicPr>
            <p:cNvPr id="80" name="Graphic 13">
              <a:extLst>
                <a:ext uri="{FF2B5EF4-FFF2-40B4-BE49-F238E27FC236}">
                  <a16:creationId xmlns:a16="http://schemas.microsoft.com/office/drawing/2014/main" id="{D8E80619-E899-889C-4E84-76493C37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24443" y="3056566"/>
              <a:ext cx="1310288" cy="1254767"/>
            </a:xfrm>
            <a:prstGeom prst="rect">
              <a:avLst/>
            </a:prstGeom>
          </p:spPr>
        </p:pic>
        <p:pic>
          <p:nvPicPr>
            <p:cNvPr id="81" name="Graphic 15">
              <a:extLst>
                <a:ext uri="{FF2B5EF4-FFF2-40B4-BE49-F238E27FC236}">
                  <a16:creationId xmlns:a16="http://schemas.microsoft.com/office/drawing/2014/main" id="{6A7141A9-600D-6BE5-D4A1-D2497D98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305" y="4034998"/>
              <a:ext cx="954661" cy="1121636"/>
            </a:xfrm>
            <a:prstGeom prst="rect">
              <a:avLst/>
            </a:prstGeom>
          </p:spPr>
        </p:pic>
        <p:pic>
          <p:nvPicPr>
            <p:cNvPr id="82" name="Graphic 17">
              <a:extLst>
                <a:ext uri="{FF2B5EF4-FFF2-40B4-BE49-F238E27FC236}">
                  <a16:creationId xmlns:a16="http://schemas.microsoft.com/office/drawing/2014/main" id="{1E1ACD18-E02A-DA32-EF31-A35ED8C51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20134" y="4902430"/>
              <a:ext cx="1111860" cy="1300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27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340522-2AA3-70A1-6C9C-200CDC6B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29397" cy="1751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66AD22-A5B7-382B-16F9-97674BBF9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A0CC5FC-5DA6-5CA7-64DF-4274139824DB}"/>
              </a:ext>
            </a:extLst>
          </p:cNvPr>
          <p:cNvSpPr txBox="1">
            <a:spLocks/>
          </p:cNvSpPr>
          <p:nvPr/>
        </p:nvSpPr>
        <p:spPr>
          <a:xfrm>
            <a:off x="1651789" y="422333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AVantages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418CE968-BD99-90E1-725F-492932DB7B13}"/>
              </a:ext>
            </a:extLst>
          </p:cNvPr>
          <p:cNvGrpSpPr/>
          <p:nvPr/>
        </p:nvGrpSpPr>
        <p:grpSpPr>
          <a:xfrm>
            <a:off x="613279" y="1984999"/>
            <a:ext cx="3883137" cy="3970929"/>
            <a:chOff x="8019612" y="1854371"/>
            <a:chExt cx="3883137" cy="3970929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9286DF73-AC05-6F7B-F264-2E08D42F816C}"/>
                </a:ext>
              </a:extLst>
            </p:cNvPr>
            <p:cNvGrpSpPr/>
            <p:nvPr/>
          </p:nvGrpSpPr>
          <p:grpSpPr>
            <a:xfrm>
              <a:off x="8648877" y="1854371"/>
              <a:ext cx="1701084" cy="1308537"/>
              <a:chOff x="8648877" y="1854371"/>
              <a:chExt cx="1701084" cy="1308537"/>
            </a:xfrm>
          </p:grpSpPr>
          <p:pic>
            <p:nvPicPr>
              <p:cNvPr id="18" name="Graphic 4">
                <a:extLst>
                  <a:ext uri="{FF2B5EF4-FFF2-40B4-BE49-F238E27FC236}">
                    <a16:creationId xmlns:a16="http://schemas.microsoft.com/office/drawing/2014/main" id="{7FF06B4B-4733-904A-541E-BD439FD96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48877" y="2448594"/>
                <a:ext cx="1701084" cy="664372"/>
              </a:xfrm>
              <a:prstGeom prst="rect">
                <a:avLst/>
              </a:prstGeom>
            </p:spPr>
          </p:pic>
          <p:pic>
            <p:nvPicPr>
              <p:cNvPr id="19" name="Graphic 5">
                <a:extLst>
                  <a:ext uri="{FF2B5EF4-FFF2-40B4-BE49-F238E27FC236}">
                    <a16:creationId xmlns:a16="http://schemas.microsoft.com/office/drawing/2014/main" id="{3203E334-0582-7973-752A-59D7A944C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922099" y="1854371"/>
                <a:ext cx="1118894" cy="1308537"/>
              </a:xfrm>
              <a:prstGeom prst="rect">
                <a:avLst/>
              </a:prstGeom>
            </p:spPr>
          </p:pic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8FCFDB1-C759-202E-9CB2-89343820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1665" y="3171301"/>
              <a:ext cx="1701084" cy="66437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B872A52-51EF-6E19-60FC-F8C56632F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29462" y="2605018"/>
              <a:ext cx="798597" cy="115278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9AB3FF-09B9-8498-459E-95AB5B111F5E}"/>
                </a:ext>
              </a:extLst>
            </p:cNvPr>
            <p:cNvGrpSpPr/>
            <p:nvPr/>
          </p:nvGrpSpPr>
          <p:grpSpPr>
            <a:xfrm>
              <a:off x="8019612" y="3333318"/>
              <a:ext cx="1701084" cy="996558"/>
              <a:chOff x="8019612" y="3207013"/>
              <a:chExt cx="1701084" cy="996558"/>
            </a:xfrm>
          </p:grpSpPr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7E0AB6D1-836F-B92A-D970-13190084D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019612" y="3539199"/>
                <a:ext cx="1701084" cy="664372"/>
              </a:xfrm>
              <a:prstGeom prst="rect">
                <a:avLst/>
              </a:prstGeom>
            </p:spPr>
          </p:pic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A17F4D08-54B5-9ED7-7DC4-DB4FD25EE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404406" y="3207013"/>
                <a:ext cx="931496" cy="921742"/>
              </a:xfrm>
              <a:prstGeom prst="rect">
                <a:avLst/>
              </a:prstGeom>
            </p:spPr>
          </p:pic>
        </p:grp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3BAA7884-7040-3265-A448-68636C7B8635}"/>
                </a:ext>
              </a:extLst>
            </p:cNvPr>
            <p:cNvGrpSpPr/>
            <p:nvPr/>
          </p:nvGrpSpPr>
          <p:grpSpPr>
            <a:xfrm>
              <a:off x="8141847" y="4911758"/>
              <a:ext cx="1701084" cy="913542"/>
              <a:chOff x="9523614" y="4264606"/>
              <a:chExt cx="1701084" cy="913542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182E219D-55A0-1A7F-4316-7310139C2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23614" y="4349360"/>
                <a:ext cx="1701084" cy="664372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35CD8DF8-370F-4E5C-7357-38AD38DAD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650471" y="4264606"/>
                <a:ext cx="1398980" cy="913542"/>
              </a:xfrm>
              <a:prstGeom prst="rect">
                <a:avLst/>
              </a:prstGeom>
            </p:spPr>
          </p:pic>
        </p:grpSp>
        <p:pic>
          <p:nvPicPr>
            <p:cNvPr id="12" name="Graphic 16">
              <a:extLst>
                <a:ext uri="{FF2B5EF4-FFF2-40B4-BE49-F238E27FC236}">
                  <a16:creationId xmlns:a16="http://schemas.microsoft.com/office/drawing/2014/main" id="{4D98CA86-5BFE-F797-FF71-07B2EC8DD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20696" y="4276377"/>
              <a:ext cx="1701084" cy="664372"/>
            </a:xfrm>
            <a:prstGeom prst="rect">
              <a:avLst/>
            </a:prstGeom>
          </p:spPr>
        </p:pic>
        <p:pic>
          <p:nvPicPr>
            <p:cNvPr id="13" name="Graphic 17">
              <a:extLst>
                <a:ext uri="{FF2B5EF4-FFF2-40B4-BE49-F238E27FC236}">
                  <a16:creationId xmlns:a16="http://schemas.microsoft.com/office/drawing/2014/main" id="{F5A01C58-6228-5047-7C73-B5D0F29DD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786653">
              <a:off x="9948661" y="4193460"/>
              <a:ext cx="1271361" cy="83020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7A6EB51-FD3C-5D61-F9BD-77F6932E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13" y="2082799"/>
            <a:ext cx="6269714" cy="408639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/>
          <a:p>
            <a:pPr marL="342900" indent="-34290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89CB"/>
                </a:solidFill>
                <a:cs typeface="Calibri"/>
              </a:rPr>
              <a:t>Indemnité d’entrée et de sortie
</a:t>
            </a:r>
            <a:r>
              <a:rPr lang="en-US" sz="2000" dirty="0">
                <a:solidFill>
                  <a:srgbClr val="0089CB"/>
                </a:solidFill>
                <a:cs typeface="Calibri"/>
              </a:rPr>
              <a:t>Billet de voyage (</a:t>
            </a:r>
            <a:r>
              <a:rPr lang="fr-FR" sz="2000" dirty="0">
                <a:solidFill>
                  <a:srgbClr val="0089CB"/>
                </a:solidFill>
                <a:cs typeface="Calibri"/>
              </a:rPr>
              <a:t>entrée en service et rapatriement)</a:t>
            </a:r>
            <a:r>
              <a:rPr lang="fr-FR" sz="2000" i="1" dirty="0">
                <a:solidFill>
                  <a:srgbClr val="0089CB"/>
                </a:solidFill>
                <a:cs typeface="Calibri"/>
              </a:rPr>
              <a:t> si applicable</a:t>
            </a:r>
          </a:p>
          <a:p>
            <a:pPr marL="342900" indent="-34290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89CB"/>
                </a:solidFill>
                <a:cs typeface="Calibri"/>
              </a:rPr>
              <a:t>Subvention d’installation
</a:t>
            </a:r>
            <a:r>
              <a:rPr lang="en-US" sz="2000" dirty="0" err="1">
                <a:solidFill>
                  <a:srgbClr val="0089CB"/>
                </a:solidFill>
                <a:cs typeface="Calibri"/>
              </a:rPr>
              <a:t>Indemnité</a:t>
            </a:r>
            <a:r>
              <a:rPr lang="en-US" sz="2000" dirty="0">
                <a:solidFill>
                  <a:srgbClr val="0089CB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89CB"/>
                </a:solidFill>
                <a:cs typeface="Calibri"/>
              </a:rPr>
              <a:t>mensuelle</a:t>
            </a:r>
            <a:r>
              <a:rPr lang="en-US" sz="2000" dirty="0">
                <a:solidFill>
                  <a:srgbClr val="0089CB"/>
                </a:solidFill>
                <a:cs typeface="Calibri"/>
              </a:rPr>
              <a:t>
</a:t>
            </a:r>
            <a:r>
              <a:rPr lang="fr-FR" sz="2000" dirty="0">
                <a:solidFill>
                  <a:srgbClr val="0089CB"/>
                </a:solidFill>
                <a:cs typeface="Calibri"/>
              </a:rPr>
              <a:t>Assurance (médicale, vie, invalidité, etc.) </a:t>
            </a:r>
            <a:endParaRPr lang="en-US" sz="2000" dirty="0">
              <a:solidFill>
                <a:srgbClr val="0089CB"/>
              </a:solidFill>
              <a:latin typeface="Calibri"/>
              <a:cs typeface="Calibri"/>
            </a:endParaRPr>
          </a:p>
          <a:p>
            <a:pPr marL="342900" indent="-34290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0089CB"/>
                </a:solidFill>
                <a:cs typeface="Calibri"/>
              </a:rPr>
              <a:t>Congés annuel, de maternité/paternité
Accès aux plateformes et programmes de formation</a:t>
            </a:r>
            <a:endParaRPr lang="en-US" sz="2000" dirty="0">
              <a:solidFill>
                <a:srgbClr val="0089CB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61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83A1C9-6DB0-8065-F592-5BB050C61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87439" cy="16855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5BF2D-28C3-DC58-FAF8-69A45D423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58011C8-A539-D53E-BD61-F86E69444D43}"/>
              </a:ext>
            </a:extLst>
          </p:cNvPr>
          <p:cNvSpPr txBox="1">
            <a:spLocks/>
          </p:cNvSpPr>
          <p:nvPr/>
        </p:nvSpPr>
        <p:spPr>
          <a:xfrm>
            <a:off x="1651789" y="422333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Profils</a:t>
            </a: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LES PLUS DEMANDÉS 
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C3578C8D-319B-5066-B5F5-EACB157AC7BB}"/>
              </a:ext>
            </a:extLst>
          </p:cNvPr>
          <p:cNvGrpSpPr/>
          <p:nvPr/>
        </p:nvGrpSpPr>
        <p:grpSpPr>
          <a:xfrm>
            <a:off x="854177" y="1769591"/>
            <a:ext cx="3178030" cy="1858678"/>
            <a:chOff x="854177" y="1769591"/>
            <a:chExt cx="3178030" cy="1858678"/>
          </a:xfrm>
        </p:grpSpPr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07CC6192-8BE4-1DF0-F3E6-6A417A6E203F}"/>
                </a:ext>
              </a:extLst>
            </p:cNvPr>
            <p:cNvSpPr txBox="1">
              <a:spLocks/>
            </p:cNvSpPr>
            <p:nvPr/>
          </p:nvSpPr>
          <p:spPr>
            <a:xfrm>
              <a:off x="854177" y="3163617"/>
              <a:ext cx="3178030" cy="46465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Administrateur de programme, Suivi et évaluation, Environnement, Genre, Jeunesse
</a:t>
              </a:r>
              <a:endParaRPr lang="en-US" sz="1400" dirty="0">
                <a:solidFill>
                  <a:srgbClr val="0089C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19D4E017-7383-F00E-46BC-4A52F775618F}"/>
                </a:ext>
              </a:extLst>
            </p:cNvPr>
            <p:cNvSpPr txBox="1">
              <a:spLocks/>
            </p:cNvSpPr>
            <p:nvPr/>
          </p:nvSpPr>
          <p:spPr>
            <a:xfrm>
              <a:off x="1250388" y="2709057"/>
              <a:ext cx="2385609" cy="46465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6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GESTION DES PROJETS/PROGRAMMES
</a:t>
              </a:r>
              <a:endParaRPr lang="en-US" sz="1600" cap="all" dirty="0">
                <a:solidFill>
                  <a:srgbClr val="78B864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pic>
          <p:nvPicPr>
            <p:cNvPr id="9" name="Graphic 7">
              <a:extLst>
                <a:ext uri="{FF2B5EF4-FFF2-40B4-BE49-F238E27FC236}">
                  <a16:creationId xmlns:a16="http://schemas.microsoft.com/office/drawing/2014/main" id="{91848AF3-A37D-B5C6-5781-EDD39234D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21367" y="2107886"/>
              <a:ext cx="1443650" cy="563829"/>
            </a:xfrm>
            <a:prstGeom prst="rect">
              <a:avLst/>
            </a:prstGeom>
          </p:spPr>
        </p:pic>
        <p:pic>
          <p:nvPicPr>
            <p:cNvPr id="10" name="Graphic 128">
              <a:extLst>
                <a:ext uri="{FF2B5EF4-FFF2-40B4-BE49-F238E27FC236}">
                  <a16:creationId xmlns:a16="http://schemas.microsoft.com/office/drawing/2014/main" id="{B1A51A6C-F77C-2AC1-A0E5-7B691135F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7923" y="1769591"/>
              <a:ext cx="930538" cy="920794"/>
            </a:xfrm>
            <a:prstGeom prst="rect">
              <a:avLst/>
            </a:prstGeom>
          </p:spPr>
        </p:pic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7F6E6701-9118-68F5-C6EC-98527F21691F}"/>
              </a:ext>
            </a:extLst>
          </p:cNvPr>
          <p:cNvGrpSpPr/>
          <p:nvPr/>
        </p:nvGrpSpPr>
        <p:grpSpPr>
          <a:xfrm>
            <a:off x="8232437" y="1780789"/>
            <a:ext cx="3178030" cy="1857850"/>
            <a:chOff x="8232437" y="1780789"/>
            <a:chExt cx="3178030" cy="1857850"/>
          </a:xfrm>
        </p:grpSpPr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DAC80C9E-459F-01A6-A2A6-A4EFFAEC0DCF}"/>
                </a:ext>
              </a:extLst>
            </p:cNvPr>
            <p:cNvSpPr txBox="1">
              <a:spLocks/>
            </p:cNvSpPr>
            <p:nvPr/>
          </p:nvSpPr>
          <p:spPr>
            <a:xfrm>
              <a:off x="8232437" y="3173709"/>
              <a:ext cx="3178030" cy="4649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Médecine générale, Médecins spécialistes, Santé publique, Infirmière/sage-femme
</a:t>
              </a:r>
              <a:endParaRPr lang="en-US" sz="1400" dirty="0">
                <a:solidFill>
                  <a:srgbClr val="0089C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F32A3332-550D-C05E-2D21-3A375853FCE8}"/>
                </a:ext>
              </a:extLst>
            </p:cNvPr>
            <p:cNvSpPr txBox="1">
              <a:spLocks/>
            </p:cNvSpPr>
            <p:nvPr/>
          </p:nvSpPr>
          <p:spPr>
            <a:xfrm>
              <a:off x="8914419" y="2709678"/>
              <a:ext cx="1814065" cy="24887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SECTEUR DE LA SANTÉ
</a:t>
              </a:r>
            </a:p>
          </p:txBody>
        </p:sp>
        <p:pic>
          <p:nvPicPr>
            <p:cNvPr id="14" name="Graphic 107">
              <a:extLst>
                <a:ext uri="{FF2B5EF4-FFF2-40B4-BE49-F238E27FC236}">
                  <a16:creationId xmlns:a16="http://schemas.microsoft.com/office/drawing/2014/main" id="{2676A6D1-AB42-35C1-6236-948DAA88A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9627" y="2108147"/>
              <a:ext cx="1443650" cy="564167"/>
            </a:xfrm>
            <a:prstGeom prst="rect">
              <a:avLst/>
            </a:prstGeom>
          </p:spPr>
        </p:pic>
        <p:pic>
          <p:nvPicPr>
            <p:cNvPr id="15" name="Graphic 134">
              <a:extLst>
                <a:ext uri="{FF2B5EF4-FFF2-40B4-BE49-F238E27FC236}">
                  <a16:creationId xmlns:a16="http://schemas.microsoft.com/office/drawing/2014/main" id="{BE69FA78-29D7-472F-7FF6-25DC4685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19566" y="1780789"/>
              <a:ext cx="803772" cy="795356"/>
            </a:xfrm>
            <a:prstGeom prst="rect">
              <a:avLst/>
            </a:prstGeom>
          </p:spPr>
        </p:pic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25B4588F-1B09-13DA-BB9B-9CB05F14A2FE}"/>
              </a:ext>
            </a:extLst>
          </p:cNvPr>
          <p:cNvGrpSpPr/>
          <p:nvPr/>
        </p:nvGrpSpPr>
        <p:grpSpPr>
          <a:xfrm>
            <a:off x="854177" y="3873563"/>
            <a:ext cx="3178030" cy="1731979"/>
            <a:chOff x="854177" y="3873563"/>
            <a:chExt cx="3178030" cy="1731979"/>
          </a:xfrm>
        </p:grpSpPr>
        <p:sp>
          <p:nvSpPr>
            <p:cNvPr id="17" name="Text Placeholder 1">
              <a:extLst>
                <a:ext uri="{FF2B5EF4-FFF2-40B4-BE49-F238E27FC236}">
                  <a16:creationId xmlns:a16="http://schemas.microsoft.com/office/drawing/2014/main" id="{A9ADC4FD-47FE-803B-2EDA-6A6D05C0ECED}"/>
                </a:ext>
              </a:extLst>
            </p:cNvPr>
            <p:cNvSpPr txBox="1">
              <a:spLocks/>
            </p:cNvSpPr>
            <p:nvPr/>
          </p:nvSpPr>
          <p:spPr>
            <a:xfrm>
              <a:off x="854177" y="5140890"/>
              <a:ext cx="3178030" cy="46465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Génie civil, électrique et mécanique, Eau et </a:t>
              </a:r>
              <a:r>
                <a:rPr lang="fr-FR" sz="1400" dirty="0" err="1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Assianissement</a:t>
              </a: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, IT, </a:t>
              </a:r>
              <a:r>
                <a:rPr lang="fr-FR" sz="1400" dirty="0" err="1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MovCon</a:t>
              </a: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, </a:t>
              </a:r>
              <a:r>
                <a:rPr lang="fr-FR" sz="1400" dirty="0" err="1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AirOps</a:t>
              </a: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
</a:t>
              </a:r>
              <a:endParaRPr lang="en-US" sz="1400" dirty="0">
                <a:solidFill>
                  <a:srgbClr val="0089C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 Placeholder 1">
              <a:extLst>
                <a:ext uri="{FF2B5EF4-FFF2-40B4-BE49-F238E27FC236}">
                  <a16:creationId xmlns:a16="http://schemas.microsoft.com/office/drawing/2014/main" id="{9922BD9B-908B-EF8E-AD98-E3EC5C90F552}"/>
                </a:ext>
              </a:extLst>
            </p:cNvPr>
            <p:cNvSpPr txBox="1">
              <a:spLocks/>
            </p:cNvSpPr>
            <p:nvPr/>
          </p:nvSpPr>
          <p:spPr>
            <a:xfrm>
              <a:off x="1045304" y="4811447"/>
              <a:ext cx="2795777" cy="26652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INGÉNIERIE TECHNOLOGIQUE
</a:t>
              </a:r>
            </a:p>
          </p:txBody>
        </p:sp>
        <p:pic>
          <p:nvPicPr>
            <p:cNvPr id="19" name="Graphic 113">
              <a:extLst>
                <a:ext uri="{FF2B5EF4-FFF2-40B4-BE49-F238E27FC236}">
                  <a16:creationId xmlns:a16="http://schemas.microsoft.com/office/drawing/2014/main" id="{0906101A-253D-BA72-9EF7-5A57CA7E6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21367" y="4210276"/>
              <a:ext cx="1443650" cy="563829"/>
            </a:xfrm>
            <a:prstGeom prst="rect">
              <a:avLst/>
            </a:prstGeom>
          </p:spPr>
        </p:pic>
        <p:pic>
          <p:nvPicPr>
            <p:cNvPr id="20" name="Graphic 137">
              <a:extLst>
                <a:ext uri="{FF2B5EF4-FFF2-40B4-BE49-F238E27FC236}">
                  <a16:creationId xmlns:a16="http://schemas.microsoft.com/office/drawing/2014/main" id="{D5DC4082-50A0-116C-5BBA-857CAC16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97791" y="3873563"/>
              <a:ext cx="890802" cy="837620"/>
            </a:xfrm>
            <a:prstGeom prst="rect">
              <a:avLst/>
            </a:prstGeom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5A2CCF90-76B0-CFEF-96BE-0FB545E6E3B5}"/>
              </a:ext>
            </a:extLst>
          </p:cNvPr>
          <p:cNvGrpSpPr/>
          <p:nvPr/>
        </p:nvGrpSpPr>
        <p:grpSpPr>
          <a:xfrm>
            <a:off x="4506985" y="1668339"/>
            <a:ext cx="3178030" cy="1970022"/>
            <a:chOff x="4506985" y="1668339"/>
            <a:chExt cx="3178030" cy="1970022"/>
          </a:xfrm>
        </p:grpSpPr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8DB92BAD-6D72-AF6E-6D12-FBEA7C88ABBC}"/>
                </a:ext>
              </a:extLst>
            </p:cNvPr>
            <p:cNvSpPr txBox="1">
              <a:spLocks/>
            </p:cNvSpPr>
            <p:nvPr/>
          </p:nvSpPr>
          <p:spPr>
            <a:xfrm>
              <a:off x="4506985" y="3173709"/>
              <a:ext cx="3178030" cy="46465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Communication, Information, etc.
</a:t>
              </a:r>
              <a:endParaRPr lang="en-US" sz="1400" dirty="0">
                <a:solidFill>
                  <a:srgbClr val="0089C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 Placeholder 1">
              <a:extLst>
                <a:ext uri="{FF2B5EF4-FFF2-40B4-BE49-F238E27FC236}">
                  <a16:creationId xmlns:a16="http://schemas.microsoft.com/office/drawing/2014/main" id="{9C78EAEE-2919-D5E2-26DF-863283BAB9F1}"/>
                </a:ext>
              </a:extLst>
            </p:cNvPr>
            <p:cNvSpPr txBox="1">
              <a:spLocks/>
            </p:cNvSpPr>
            <p:nvPr/>
          </p:nvSpPr>
          <p:spPr>
            <a:xfrm>
              <a:off x="5138685" y="2709057"/>
              <a:ext cx="1914629" cy="3187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INFORMATION PUBLIQUE
</a:t>
              </a:r>
            </a:p>
          </p:txBody>
        </p:sp>
        <p:pic>
          <p:nvPicPr>
            <p:cNvPr id="24" name="Graphic 101">
              <a:extLst>
                <a:ext uri="{FF2B5EF4-FFF2-40B4-BE49-F238E27FC236}">
                  <a16:creationId xmlns:a16="http://schemas.microsoft.com/office/drawing/2014/main" id="{75CBAD19-3EC9-F133-B93F-ABB510608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74175" y="2107886"/>
              <a:ext cx="1443650" cy="563829"/>
            </a:xfrm>
            <a:prstGeom prst="rect">
              <a:avLst/>
            </a:prstGeom>
          </p:spPr>
        </p:pic>
        <p:pic>
          <p:nvPicPr>
            <p:cNvPr id="25" name="Graphic 131">
              <a:extLst>
                <a:ext uri="{FF2B5EF4-FFF2-40B4-BE49-F238E27FC236}">
                  <a16:creationId xmlns:a16="http://schemas.microsoft.com/office/drawing/2014/main" id="{FBAA0F5D-7CE3-F342-5CB3-BA9F135AB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30731" y="1668339"/>
              <a:ext cx="930538" cy="920794"/>
            </a:xfrm>
            <a:prstGeom prst="rect">
              <a:avLst/>
            </a:prstGeom>
          </p:spPr>
        </p:pic>
      </p:grpSp>
      <p:grpSp>
        <p:nvGrpSpPr>
          <p:cNvPr id="26" name="Group 9">
            <a:extLst>
              <a:ext uri="{FF2B5EF4-FFF2-40B4-BE49-F238E27FC236}">
                <a16:creationId xmlns:a16="http://schemas.microsoft.com/office/drawing/2014/main" id="{42946609-DA8A-F59A-63EF-E0CD454041BA}"/>
              </a:ext>
            </a:extLst>
          </p:cNvPr>
          <p:cNvGrpSpPr/>
          <p:nvPr/>
        </p:nvGrpSpPr>
        <p:grpSpPr>
          <a:xfrm>
            <a:off x="4506985" y="3907673"/>
            <a:ext cx="3178030" cy="1697870"/>
            <a:chOff x="4506985" y="3907673"/>
            <a:chExt cx="3178030" cy="1697870"/>
          </a:xfrm>
        </p:grpSpPr>
        <p:sp>
          <p:nvSpPr>
            <p:cNvPr id="27" name="Text Placeholder 1">
              <a:extLst>
                <a:ext uri="{FF2B5EF4-FFF2-40B4-BE49-F238E27FC236}">
                  <a16:creationId xmlns:a16="http://schemas.microsoft.com/office/drawing/2014/main" id="{B618A059-D373-112E-472B-206AA9AFEACA}"/>
                </a:ext>
              </a:extLst>
            </p:cNvPr>
            <p:cNvSpPr txBox="1">
              <a:spLocks/>
            </p:cNvSpPr>
            <p:nvPr/>
          </p:nvSpPr>
          <p:spPr>
            <a:xfrm>
              <a:off x="4822834" y="5140891"/>
              <a:ext cx="2546329" cy="46465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Administration, </a:t>
              </a:r>
              <a:r>
                <a:rPr lang="en-US" sz="1400" dirty="0" err="1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approvisionnement</a:t>
              </a:r>
              <a:r>
                <a:rPr lang="en-US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, </a:t>
              </a:r>
              <a:r>
                <a:rPr lang="en-US" sz="1400" dirty="0" err="1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logistique</a:t>
              </a:r>
              <a:r>
                <a:rPr lang="en-US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
</a:t>
              </a:r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984E7905-4559-2ADB-7A07-C045EE43B0D8}"/>
                </a:ext>
              </a:extLst>
            </p:cNvPr>
            <p:cNvSpPr txBox="1">
              <a:spLocks/>
            </p:cNvSpPr>
            <p:nvPr/>
          </p:nvSpPr>
          <p:spPr>
            <a:xfrm>
              <a:off x="4506985" y="4811448"/>
              <a:ext cx="3178030" cy="263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FONCTIONS ADMINISTRATIVES
</a:t>
              </a:r>
            </a:p>
          </p:txBody>
        </p:sp>
        <p:pic>
          <p:nvPicPr>
            <p:cNvPr id="29" name="Graphic 119">
              <a:extLst>
                <a:ext uri="{FF2B5EF4-FFF2-40B4-BE49-F238E27FC236}">
                  <a16:creationId xmlns:a16="http://schemas.microsoft.com/office/drawing/2014/main" id="{CA17AC3E-E8DC-F6A2-6D33-868240804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74175" y="4210277"/>
              <a:ext cx="1443650" cy="563829"/>
            </a:xfrm>
            <a:prstGeom prst="rect">
              <a:avLst/>
            </a:prstGeom>
          </p:spPr>
        </p:pic>
        <p:pic>
          <p:nvPicPr>
            <p:cNvPr id="30" name="Graphic 140">
              <a:extLst>
                <a:ext uri="{FF2B5EF4-FFF2-40B4-BE49-F238E27FC236}">
                  <a16:creationId xmlns:a16="http://schemas.microsoft.com/office/drawing/2014/main" id="{02EDD2E6-AED1-8AA0-FE2D-F98DD1AC0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670467" y="3907673"/>
              <a:ext cx="851067" cy="800257"/>
            </a:xfrm>
            <a:prstGeom prst="rect">
              <a:avLst/>
            </a:prstGeom>
          </p:spPr>
        </p:pic>
      </p:grpSp>
      <p:grpSp>
        <p:nvGrpSpPr>
          <p:cNvPr id="31" name="Group 10">
            <a:extLst>
              <a:ext uri="{FF2B5EF4-FFF2-40B4-BE49-F238E27FC236}">
                <a16:creationId xmlns:a16="http://schemas.microsoft.com/office/drawing/2014/main" id="{083AE134-97F8-E4E0-2AD4-C8FA20F74BB7}"/>
              </a:ext>
            </a:extLst>
          </p:cNvPr>
          <p:cNvGrpSpPr/>
          <p:nvPr/>
        </p:nvGrpSpPr>
        <p:grpSpPr>
          <a:xfrm>
            <a:off x="8166348" y="3782827"/>
            <a:ext cx="3310206" cy="2280117"/>
            <a:chOff x="8166348" y="3782827"/>
            <a:chExt cx="3310206" cy="2280117"/>
          </a:xfrm>
        </p:grpSpPr>
        <p:sp>
          <p:nvSpPr>
            <p:cNvPr id="32" name="Text Placeholder 1">
              <a:extLst>
                <a:ext uri="{FF2B5EF4-FFF2-40B4-BE49-F238E27FC236}">
                  <a16:creationId xmlns:a16="http://schemas.microsoft.com/office/drawing/2014/main" id="{977F3374-F5FB-B7B7-A97D-41B9475C6D76}"/>
                </a:ext>
              </a:extLst>
            </p:cNvPr>
            <p:cNvSpPr txBox="1">
              <a:spLocks/>
            </p:cNvSpPr>
            <p:nvPr/>
          </p:nvSpPr>
          <p:spPr>
            <a:xfrm>
              <a:off x="8166348" y="5106600"/>
              <a:ext cx="3310206" cy="9563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>
                  <a:solidFill>
                    <a:srgbClr val="0089CB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Droits de l’homme, Protection de l’enfance, Protection des réfugiés, Affaires judiciaires, Affaires politiques, Affaires civiles, Soutien électoral
</a:t>
              </a:r>
              <a:endParaRPr lang="en-US" sz="1400" dirty="0">
                <a:solidFill>
                  <a:srgbClr val="0089CB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90125FA8-2A2A-C585-F168-C8374DAAF0EA}"/>
                </a:ext>
              </a:extLst>
            </p:cNvPr>
            <p:cNvSpPr txBox="1">
              <a:spLocks/>
            </p:cNvSpPr>
            <p:nvPr/>
          </p:nvSpPr>
          <p:spPr>
            <a:xfrm>
              <a:off x="8324344" y="4810636"/>
              <a:ext cx="2994216" cy="263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cap="all" dirty="0">
                  <a:solidFill>
                    <a:srgbClr val="78B864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JURIDIQUE / POLITIQUE
</a:t>
              </a:r>
            </a:p>
          </p:txBody>
        </p:sp>
        <p:pic>
          <p:nvPicPr>
            <p:cNvPr id="34" name="Graphic 125">
              <a:extLst>
                <a:ext uri="{FF2B5EF4-FFF2-40B4-BE49-F238E27FC236}">
                  <a16:creationId xmlns:a16="http://schemas.microsoft.com/office/drawing/2014/main" id="{B8419D2A-1182-3BC2-B340-7E5A59421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9628" y="4209934"/>
              <a:ext cx="1443649" cy="563389"/>
            </a:xfrm>
            <a:prstGeom prst="rect">
              <a:avLst/>
            </a:prstGeom>
          </p:spPr>
        </p:pic>
        <p:pic>
          <p:nvPicPr>
            <p:cNvPr id="35" name="Graphic 143">
              <a:extLst>
                <a:ext uri="{FF2B5EF4-FFF2-40B4-BE49-F238E27FC236}">
                  <a16:creationId xmlns:a16="http://schemas.microsoft.com/office/drawing/2014/main" id="{F6224E90-8968-C7B9-638C-E0C5BA6F7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332013" y="3782827"/>
              <a:ext cx="978879" cy="920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65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FC1211-1FC8-CAE5-BF8C-5AF92178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8"/>
            <a:ext cx="11722245" cy="17489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31A7F1-8DCD-AE16-BEFF-5D1FDD5E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6CD578-3455-4B99-9B14-D49B9DD3D30D}"/>
              </a:ext>
            </a:extLst>
          </p:cNvPr>
          <p:cNvSpPr txBox="1">
            <a:spLocks/>
          </p:cNvSpPr>
          <p:nvPr/>
        </p:nvSpPr>
        <p:spPr>
          <a:xfrm>
            <a:off x="1651789" y="422333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ENREGISTREZ VOTRE PROFIL
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5FC68-F0ED-1757-14F8-754C9E51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399" y="2034539"/>
            <a:ext cx="7840821" cy="413513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/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78B864"/>
                </a:solidFill>
                <a:latin typeface="Calibri"/>
                <a:cs typeface="Calibri"/>
              </a:rPr>
              <a:t>UVP: </a:t>
            </a:r>
            <a:r>
              <a:rPr lang="fr-FR" dirty="0">
                <a:solidFill>
                  <a:srgbClr val="0089CB"/>
                </a:solidFill>
                <a:cs typeface="Calibri"/>
              </a:rPr>
              <a:t>Un guichet unique pour tout le parcours en tant que VNU </a:t>
            </a:r>
            <a:r>
              <a:rPr lang="en-US" dirty="0">
                <a:solidFill>
                  <a:srgbClr val="0089CB"/>
                </a:solidFill>
                <a:latin typeface="Calibri"/>
                <a:cs typeface="Calibri"/>
              </a:rPr>
              <a:t>– </a:t>
            </a:r>
            <a:r>
              <a:rPr lang="en-US" b="1" dirty="0">
                <a:solidFill>
                  <a:srgbClr val="78B864"/>
                </a:solidFill>
                <a:latin typeface="Calibri"/>
                <a:cs typeface="Calibri"/>
              </a:rPr>
              <a:t>go to app.unv.org</a:t>
            </a:r>
          </a:p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solidFill>
                  <a:srgbClr val="78B864"/>
                </a:solidFill>
                <a:cs typeface="Calibri"/>
              </a:rPr>
              <a:t>Votre</a:t>
            </a:r>
            <a:r>
              <a:rPr lang="en-US" b="1" dirty="0">
                <a:solidFill>
                  <a:srgbClr val="78B864"/>
                </a:solidFill>
                <a:cs typeface="Calibri"/>
              </a:rPr>
              <a:t> </a:t>
            </a:r>
            <a:r>
              <a:rPr lang="en-US" b="1" dirty="0" err="1">
                <a:solidFill>
                  <a:srgbClr val="78B864"/>
                </a:solidFill>
                <a:cs typeface="Calibri"/>
              </a:rPr>
              <a:t>profil</a:t>
            </a:r>
            <a:r>
              <a:rPr lang="en-US" b="1" dirty="0">
                <a:solidFill>
                  <a:srgbClr val="78B864"/>
                </a:solidFill>
                <a:cs typeface="Calibri"/>
              </a:rPr>
              <a:t> VNU</a:t>
            </a:r>
            <a:r>
              <a:rPr lang="en-US" dirty="0">
                <a:solidFill>
                  <a:srgbClr val="0089CB"/>
                </a:solidFill>
                <a:latin typeface="Calibri"/>
                <a:cs typeface="Calibri"/>
              </a:rPr>
              <a:t>: </a:t>
            </a:r>
            <a:r>
              <a:rPr lang="fr-FR" dirty="0">
                <a:solidFill>
                  <a:srgbClr val="0089CB"/>
                </a:solidFill>
                <a:cs typeface="Calibri"/>
              </a:rPr>
              <a:t>Un résumé de vos qualifications, de vos compétences et de votre expérience</a:t>
            </a:r>
            <a:endParaRPr lang="en-US" dirty="0">
              <a:solidFill>
                <a:srgbClr val="0089CB"/>
              </a:solidFill>
              <a:latin typeface="Calibri"/>
              <a:cs typeface="Calibri"/>
            </a:endParaRPr>
          </a:p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89CB"/>
                </a:solidFill>
                <a:cs typeface="Calibri"/>
              </a:rPr>
              <a:t>Visitez régulièrement sur les </a:t>
            </a:r>
            <a:r>
              <a:rPr lang="fr-FR" b="1" dirty="0">
                <a:solidFill>
                  <a:srgbClr val="78B864"/>
                </a:solidFill>
                <a:cs typeface="Calibri"/>
              </a:rPr>
              <a:t>sites UNV et GRIP </a:t>
            </a:r>
            <a:r>
              <a:rPr lang="fr-FR" dirty="0">
                <a:solidFill>
                  <a:srgbClr val="0089CB"/>
                </a:solidFill>
                <a:cs typeface="Calibri"/>
              </a:rPr>
              <a:t>pour voir les opportunités de volontaire disponibles dans les missions de paix et </a:t>
            </a:r>
            <a:r>
              <a:rPr lang="en-US" b="1" dirty="0" err="1">
                <a:solidFill>
                  <a:srgbClr val="78B864"/>
                </a:solidFill>
                <a:cs typeface="Calibri"/>
              </a:rPr>
              <a:t>postulez</a:t>
            </a:r>
            <a:r>
              <a:rPr lang="en-US" dirty="0">
                <a:solidFill>
                  <a:srgbClr val="0089CB"/>
                </a:solidFill>
                <a:cs typeface="Calibri"/>
              </a:rPr>
              <a:t>! 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89CB"/>
                </a:solidFill>
                <a:cs typeface="Calibri"/>
              </a:rPr>
              <a:t>Améliorez vos chances en décrivant </a:t>
            </a:r>
            <a:r>
              <a:rPr lang="en-US" b="1" dirty="0" err="1">
                <a:solidFill>
                  <a:srgbClr val="78B864"/>
                </a:solidFill>
                <a:cs typeface="Calibri"/>
              </a:rPr>
              <a:t>clairement</a:t>
            </a:r>
            <a:r>
              <a:rPr lang="fr-FR" dirty="0">
                <a:solidFill>
                  <a:srgbClr val="0089CB"/>
                </a:solidFill>
                <a:cs typeface="Calibri"/>
              </a:rPr>
              <a:t> les tâches et les résultats obtenus</a:t>
            </a:r>
          </a:p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89CB"/>
                </a:solidFill>
                <a:cs typeface="Calibri"/>
              </a:rPr>
              <a:t>Gardez votre profil VNU </a:t>
            </a:r>
            <a:r>
              <a:rPr lang="fr-FR" b="1" dirty="0">
                <a:solidFill>
                  <a:srgbClr val="78B864"/>
                </a:solidFill>
                <a:cs typeface="Calibri"/>
              </a:rPr>
              <a:t>à jour </a:t>
            </a:r>
            <a:r>
              <a:rPr lang="en-US" dirty="0">
                <a:solidFill>
                  <a:srgbClr val="0089CB"/>
                </a:solidFill>
                <a:cs typeface="Calibri"/>
              </a:rPr>
              <a:t>- </a:t>
            </a:r>
            <a:r>
              <a:rPr lang="fr-FR" dirty="0">
                <a:solidFill>
                  <a:srgbClr val="0089CB"/>
                </a:solidFill>
                <a:cs typeface="Calibri"/>
              </a:rPr>
              <a:t>C’est votre carte de visite : votre billet d’entrée!</a:t>
            </a:r>
          </a:p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89CB"/>
                </a:solidFill>
                <a:cs typeface="Calibri"/>
              </a:rPr>
              <a:t>Ajoutez de l’</a:t>
            </a:r>
            <a:r>
              <a:rPr lang="fr-FR" b="1" dirty="0">
                <a:solidFill>
                  <a:srgbClr val="78B864"/>
                </a:solidFill>
                <a:cs typeface="Calibri"/>
              </a:rPr>
              <a:t>Anglais </a:t>
            </a:r>
            <a:r>
              <a:rPr lang="fr-FR" dirty="0">
                <a:solidFill>
                  <a:srgbClr val="0089CB"/>
                </a:solidFill>
                <a:cs typeface="Calibri"/>
              </a:rPr>
              <a:t>(pour avoir plus d'opportunités)</a:t>
            </a:r>
          </a:p>
          <a:p>
            <a:pPr marL="285750" indent="-285750">
              <a:spcBef>
                <a:spcPct val="50000"/>
              </a:spcBef>
              <a:buClr>
                <a:srgbClr val="78B864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89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8E76FBC-69FC-B569-1D09-129077EEDC4F}"/>
              </a:ext>
            </a:extLst>
          </p:cNvPr>
          <p:cNvGrpSpPr/>
          <p:nvPr/>
        </p:nvGrpSpPr>
        <p:grpSpPr>
          <a:xfrm>
            <a:off x="259657" y="2207259"/>
            <a:ext cx="3458903" cy="3228341"/>
            <a:chOff x="413288" y="2272551"/>
            <a:chExt cx="5628985" cy="4585449"/>
          </a:xfrm>
        </p:grpSpPr>
        <p:pic>
          <p:nvPicPr>
            <p:cNvPr id="8" name="Picture 6" descr="A computer with a blank screen&#10;&#10;Description automatically generated with medium confidence">
              <a:extLst>
                <a:ext uri="{FF2B5EF4-FFF2-40B4-BE49-F238E27FC236}">
                  <a16:creationId xmlns:a16="http://schemas.microsoft.com/office/drawing/2014/main" id="{9E2BDC14-8C8B-512B-1E5B-1A0FAB718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034"/>
            <a:stretch/>
          </p:blipFill>
          <p:spPr>
            <a:xfrm>
              <a:off x="413288" y="2272551"/>
              <a:ext cx="5628985" cy="4585449"/>
            </a:xfrm>
            <a:prstGeom prst="rect">
              <a:avLst/>
            </a:prstGeom>
          </p:spPr>
        </p:pic>
        <p:pic>
          <p:nvPicPr>
            <p:cNvPr id="9" name="Picture 8" descr="A picture containing text, indoor, electronics, display&#10;&#10;Description automatically generated">
              <a:extLst>
                <a:ext uri="{FF2B5EF4-FFF2-40B4-BE49-F238E27FC236}">
                  <a16:creationId xmlns:a16="http://schemas.microsoft.com/office/drawing/2014/main" id="{6DF7F637-EE61-E5C1-4016-8A1611CD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139" y="2406551"/>
              <a:ext cx="3728506" cy="2890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88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456F74-7944-069D-AEC2-DF277016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64006" cy="17131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14BE5B-DC93-F704-05BB-FB7FB34A9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52" y="6169672"/>
            <a:ext cx="2550363" cy="451033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4852A65-3CDB-A354-2685-D5CA7DD6D84F}"/>
              </a:ext>
            </a:extLst>
          </p:cNvPr>
          <p:cNvSpPr txBox="1">
            <a:spLocks/>
          </p:cNvSpPr>
          <p:nvPr/>
        </p:nvSpPr>
        <p:spPr>
          <a:xfrm>
            <a:off x="1651789" y="422333"/>
            <a:ext cx="10126922" cy="616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RESSOURCES UTILES
</a:t>
            </a:r>
            <a:endParaRPr lang="en-DE" sz="4800" b="1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59B3F3C-CF15-6910-3EEE-966D276F7A84}"/>
              </a:ext>
            </a:extLst>
          </p:cNvPr>
          <p:cNvGrpSpPr/>
          <p:nvPr/>
        </p:nvGrpSpPr>
        <p:grpSpPr>
          <a:xfrm>
            <a:off x="1249567" y="1844056"/>
            <a:ext cx="10280413" cy="647661"/>
            <a:chOff x="1249567" y="1844056"/>
            <a:chExt cx="10280413" cy="64766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533B92-BB16-EE5C-54F3-A2F8FFA73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777" y="2086027"/>
              <a:ext cx="9282203" cy="310927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/>
            <a:lstStyle/>
            <a:p>
              <a:pPr fontAlgn="base">
                <a:spcBef>
                  <a:spcPct val="50000"/>
                </a:spcBef>
                <a:buClr>
                  <a:srgbClr val="78B864"/>
                </a:buClr>
                <a:defRPr/>
              </a:pPr>
              <a:r>
                <a:rPr lang="en-US" b="1" dirty="0">
                  <a:solidFill>
                    <a:srgbClr val="78B86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OPPORTUNITÉS ACTUELLES : ​</a:t>
              </a:r>
              <a:r>
                <a:rPr lang="en-US" u="sng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https://app.unv.org</a:t>
              </a:r>
              <a:r>
                <a:rPr lang="en-US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667191F-6214-4CE8-B414-31F6098421E9}"/>
                </a:ext>
              </a:extLst>
            </p:cNvPr>
            <p:cNvGrpSpPr/>
            <p:nvPr/>
          </p:nvGrpSpPr>
          <p:grpSpPr>
            <a:xfrm>
              <a:off x="1249567" y="1844056"/>
              <a:ext cx="1005295" cy="647661"/>
              <a:chOff x="1768513" y="2156088"/>
              <a:chExt cx="1005295" cy="647661"/>
            </a:xfrm>
          </p:grpSpPr>
          <p:pic>
            <p:nvPicPr>
              <p:cNvPr id="13" name="Graphic 5">
                <a:extLst>
                  <a:ext uri="{FF2B5EF4-FFF2-40B4-BE49-F238E27FC236}">
                    <a16:creationId xmlns:a16="http://schemas.microsoft.com/office/drawing/2014/main" id="{8D773EA3-9B6F-417D-6B04-B100C4AD0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68513" y="2411123"/>
                <a:ext cx="1005295" cy="392626"/>
              </a:xfrm>
              <a:prstGeom prst="rect">
                <a:avLst/>
              </a:prstGeom>
            </p:spPr>
          </p:pic>
          <p:pic>
            <p:nvPicPr>
              <p:cNvPr id="14" name="Graphic 11">
                <a:extLst>
                  <a:ext uri="{FF2B5EF4-FFF2-40B4-BE49-F238E27FC236}">
                    <a16:creationId xmlns:a16="http://schemas.microsoft.com/office/drawing/2014/main" id="{519379B7-75B8-7524-3A34-16A0311FB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44058" y="2156088"/>
                <a:ext cx="623207" cy="586001"/>
              </a:xfrm>
              <a:prstGeom prst="rect">
                <a:avLst/>
              </a:prstGeom>
            </p:spPr>
          </p:pic>
        </p:grp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6B962376-0670-833F-F170-C718703E11BB}"/>
              </a:ext>
            </a:extLst>
          </p:cNvPr>
          <p:cNvGrpSpPr/>
          <p:nvPr/>
        </p:nvGrpSpPr>
        <p:grpSpPr>
          <a:xfrm>
            <a:off x="1249567" y="2719735"/>
            <a:ext cx="10280413" cy="593573"/>
            <a:chOff x="1249567" y="2719735"/>
            <a:chExt cx="10280413" cy="5935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F685F2-8FDB-081A-23F4-90E0FEF820E6}"/>
                </a:ext>
              </a:extLst>
            </p:cNvPr>
            <p:cNvGrpSpPr/>
            <p:nvPr/>
          </p:nvGrpSpPr>
          <p:grpSpPr>
            <a:xfrm>
              <a:off x="1249567" y="2719735"/>
              <a:ext cx="1005295" cy="593573"/>
              <a:chOff x="1768513" y="2902507"/>
              <a:chExt cx="1005295" cy="593573"/>
            </a:xfrm>
          </p:grpSpPr>
          <p:pic>
            <p:nvPicPr>
              <p:cNvPr id="18" name="Graphic 6">
                <a:extLst>
                  <a:ext uri="{FF2B5EF4-FFF2-40B4-BE49-F238E27FC236}">
                    <a16:creationId xmlns:a16="http://schemas.microsoft.com/office/drawing/2014/main" id="{FF8C1DAB-F6C9-4295-C3DD-7A752B9B2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68513" y="3103454"/>
                <a:ext cx="1005295" cy="392626"/>
              </a:xfrm>
              <a:prstGeom prst="rect">
                <a:avLst/>
              </a:prstGeom>
            </p:spPr>
          </p:pic>
          <p:pic>
            <p:nvPicPr>
              <p:cNvPr id="19" name="Graphic 14">
                <a:extLst>
                  <a:ext uri="{FF2B5EF4-FFF2-40B4-BE49-F238E27FC236}">
                    <a16:creationId xmlns:a16="http://schemas.microsoft.com/office/drawing/2014/main" id="{EB2B1F57-CD88-E3F8-7F79-FB0924050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942460" y="2902507"/>
                <a:ext cx="610635" cy="574179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9A3A87-D500-3356-EA87-2D9962521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777" y="2916021"/>
              <a:ext cx="9282203" cy="310927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/>
            <a:lstStyle/>
            <a:p>
              <a:pPr fontAlgn="base">
                <a:spcBef>
                  <a:spcPct val="50000"/>
                </a:spcBef>
                <a:buClr>
                  <a:srgbClr val="78B864"/>
                </a:buClr>
                <a:defRPr/>
              </a:pPr>
              <a:r>
                <a:rPr lang="fr-FR" b="1" dirty="0">
                  <a:solidFill>
                    <a:srgbClr val="78B86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PAUSE-CAFÉ AVEC LES RECRUTEURS DU PROGRAMME VNU </a:t>
              </a:r>
              <a:r>
                <a:rPr lang="en-US" b="1" dirty="0">
                  <a:solidFill>
                    <a:srgbClr val="78B86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 ​</a:t>
              </a:r>
              <a:r>
                <a:rPr lang="en-US" u="sng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https://www.youtube.com/watch?v=vF2B5eUHA_8</a:t>
              </a:r>
              <a:endParaRPr lang="en-US" dirty="0">
                <a:solidFill>
                  <a:srgbClr val="0089C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0678D27C-8BBA-6061-E4D9-9A18263A815C}"/>
              </a:ext>
            </a:extLst>
          </p:cNvPr>
          <p:cNvGrpSpPr/>
          <p:nvPr/>
        </p:nvGrpSpPr>
        <p:grpSpPr>
          <a:xfrm>
            <a:off x="1249567" y="3635596"/>
            <a:ext cx="10280413" cy="504794"/>
            <a:chOff x="1249567" y="3635596"/>
            <a:chExt cx="10280413" cy="504794"/>
          </a:xfrm>
        </p:grpSpPr>
        <p:grpSp>
          <p:nvGrpSpPr>
            <p:cNvPr id="21" name="Group 18">
              <a:extLst>
                <a:ext uri="{FF2B5EF4-FFF2-40B4-BE49-F238E27FC236}">
                  <a16:creationId xmlns:a16="http://schemas.microsoft.com/office/drawing/2014/main" id="{D6EB530C-0BC0-A069-5655-7AF8C323C43D}"/>
                </a:ext>
              </a:extLst>
            </p:cNvPr>
            <p:cNvGrpSpPr/>
            <p:nvPr/>
          </p:nvGrpSpPr>
          <p:grpSpPr>
            <a:xfrm>
              <a:off x="1249567" y="3635596"/>
              <a:ext cx="1005295" cy="504794"/>
              <a:chOff x="1768513" y="3735869"/>
              <a:chExt cx="1005295" cy="504794"/>
            </a:xfrm>
          </p:grpSpPr>
          <p:pic>
            <p:nvPicPr>
              <p:cNvPr id="23" name="Graphic 7">
                <a:extLst>
                  <a:ext uri="{FF2B5EF4-FFF2-40B4-BE49-F238E27FC236}">
                    <a16:creationId xmlns:a16="http://schemas.microsoft.com/office/drawing/2014/main" id="{BB047D13-6F75-2E63-8BC1-39AB5D5CA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68513" y="3848037"/>
                <a:ext cx="1005295" cy="392626"/>
              </a:xfrm>
              <a:prstGeom prst="rect">
                <a:avLst/>
              </a:prstGeom>
            </p:spPr>
          </p:pic>
          <p:pic>
            <p:nvPicPr>
              <p:cNvPr id="24" name="Graphic 17">
                <a:extLst>
                  <a:ext uri="{FF2B5EF4-FFF2-40B4-BE49-F238E27FC236}">
                    <a16:creationId xmlns:a16="http://schemas.microsoft.com/office/drawing/2014/main" id="{99E79F41-CCDD-A549-FFC9-22B47A9BF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42460" y="3735869"/>
                <a:ext cx="624805" cy="498262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5783B8-3AB7-9780-9B25-6EADC4909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777" y="3746015"/>
              <a:ext cx="9282203" cy="310927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/>
            <a:lstStyle/>
            <a:p>
              <a:pPr fontAlgn="base">
                <a:spcBef>
                  <a:spcPct val="50000"/>
                </a:spcBef>
                <a:buClr>
                  <a:srgbClr val="78B864"/>
                </a:buClr>
                <a:defRPr/>
              </a:pPr>
              <a:r>
                <a:rPr lang="en-US" b="1" dirty="0">
                  <a:solidFill>
                    <a:srgbClr val="78B86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FOIRE AUX QUESTIONS : </a:t>
              </a:r>
              <a:r>
                <a:rPr lang="en-US" u="sng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https://support.unv.org</a:t>
              </a:r>
              <a:endParaRPr lang="en-US" dirty="0">
                <a:solidFill>
                  <a:srgbClr val="0089C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D6EDDE13-B644-427F-6D28-ADAF29101E7F}"/>
              </a:ext>
            </a:extLst>
          </p:cNvPr>
          <p:cNvGrpSpPr/>
          <p:nvPr/>
        </p:nvGrpSpPr>
        <p:grpSpPr>
          <a:xfrm>
            <a:off x="1249567" y="4396689"/>
            <a:ext cx="10280413" cy="573533"/>
            <a:chOff x="1249567" y="4396689"/>
            <a:chExt cx="10280413" cy="573533"/>
          </a:xfrm>
        </p:grpSpPr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D468D9E5-3FA8-5B5F-D7B7-C9C273143180}"/>
                </a:ext>
              </a:extLst>
            </p:cNvPr>
            <p:cNvGrpSpPr/>
            <p:nvPr/>
          </p:nvGrpSpPr>
          <p:grpSpPr>
            <a:xfrm>
              <a:off x="1249567" y="4396689"/>
              <a:ext cx="1005295" cy="573533"/>
              <a:chOff x="1768513" y="4392118"/>
              <a:chExt cx="1005295" cy="573533"/>
            </a:xfrm>
          </p:grpSpPr>
          <p:pic>
            <p:nvPicPr>
              <p:cNvPr id="28" name="Graphic 8">
                <a:extLst>
                  <a:ext uri="{FF2B5EF4-FFF2-40B4-BE49-F238E27FC236}">
                    <a16:creationId xmlns:a16="http://schemas.microsoft.com/office/drawing/2014/main" id="{C2614C66-5CA2-2009-8CE7-38B4F3380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68513" y="4573025"/>
                <a:ext cx="1005295" cy="392626"/>
              </a:xfrm>
              <a:prstGeom prst="rect">
                <a:avLst/>
              </a:prstGeom>
            </p:spPr>
          </p:pic>
          <p:pic>
            <p:nvPicPr>
              <p:cNvPr id="29" name="Graphic 20">
                <a:extLst>
                  <a:ext uri="{FF2B5EF4-FFF2-40B4-BE49-F238E27FC236}">
                    <a16:creationId xmlns:a16="http://schemas.microsoft.com/office/drawing/2014/main" id="{A4BDD04E-310E-F47E-DA83-4E5C033D1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957976" y="4392118"/>
                <a:ext cx="579602" cy="573533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1BE967-66C1-AA22-929F-73BAF9B7E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777" y="4576009"/>
              <a:ext cx="9282203" cy="310927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/>
            <a:lstStyle/>
            <a:p>
              <a:pPr fontAlgn="base">
                <a:spcBef>
                  <a:spcPct val="50000"/>
                </a:spcBef>
                <a:buClr>
                  <a:srgbClr val="78B864"/>
                </a:buClr>
                <a:defRPr/>
              </a:pPr>
              <a:r>
                <a:rPr lang="en-US" b="1" dirty="0">
                  <a:solidFill>
                    <a:srgbClr val="78B86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CONDITIONS DE SERVICE :</a:t>
              </a:r>
              <a:r>
                <a:rPr lang="en-US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​</a:t>
              </a:r>
              <a:r>
                <a:rPr lang="en-US" u="sng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https://app.unv.org/explore</a:t>
              </a:r>
              <a:endParaRPr lang="en-US" dirty="0">
                <a:solidFill>
                  <a:srgbClr val="0089C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CFFAE484-C598-677C-137F-C5B54E7D5FD0}"/>
              </a:ext>
            </a:extLst>
          </p:cNvPr>
          <p:cNvGrpSpPr/>
          <p:nvPr/>
        </p:nvGrpSpPr>
        <p:grpSpPr>
          <a:xfrm>
            <a:off x="1249567" y="5254800"/>
            <a:ext cx="10280413" cy="553764"/>
            <a:chOff x="1249567" y="5254800"/>
            <a:chExt cx="10280413" cy="553764"/>
          </a:xfrm>
        </p:grpSpPr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id="{9229A373-C013-8C6B-09A6-49D07D17567E}"/>
                </a:ext>
              </a:extLst>
            </p:cNvPr>
            <p:cNvGrpSpPr/>
            <p:nvPr/>
          </p:nvGrpSpPr>
          <p:grpSpPr>
            <a:xfrm>
              <a:off x="1249567" y="5254800"/>
              <a:ext cx="1005295" cy="553764"/>
              <a:chOff x="1768513" y="5143530"/>
              <a:chExt cx="1005295" cy="553764"/>
            </a:xfrm>
          </p:grpSpPr>
          <p:pic>
            <p:nvPicPr>
              <p:cNvPr id="33" name="Graphic 9">
                <a:extLst>
                  <a:ext uri="{FF2B5EF4-FFF2-40B4-BE49-F238E27FC236}">
                    <a16:creationId xmlns:a16="http://schemas.microsoft.com/office/drawing/2014/main" id="{F428DD41-7EC2-4ACF-80FB-A450C255A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68513" y="5304545"/>
                <a:ext cx="1005295" cy="392626"/>
              </a:xfrm>
              <a:prstGeom prst="rect">
                <a:avLst/>
              </a:prstGeom>
            </p:spPr>
          </p:pic>
          <p:pic>
            <p:nvPicPr>
              <p:cNvPr id="34" name="Graphic 23">
                <a:extLst>
                  <a:ext uri="{FF2B5EF4-FFF2-40B4-BE49-F238E27FC236}">
                    <a16:creationId xmlns:a16="http://schemas.microsoft.com/office/drawing/2014/main" id="{FF7A45C3-4CD9-23B7-4DB5-7AA2FA750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986514" y="5143530"/>
                <a:ext cx="559624" cy="553764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BE87DA-2442-D96C-F182-846BB3689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777" y="5406003"/>
              <a:ext cx="9282203" cy="310927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/>
            <a:lstStyle/>
            <a:p>
              <a:pPr fontAlgn="base">
                <a:spcBef>
                  <a:spcPct val="50000"/>
                </a:spcBef>
                <a:buClr>
                  <a:srgbClr val="78B864"/>
                </a:buClr>
                <a:defRPr/>
              </a:pPr>
              <a:r>
                <a:rPr lang="en-US" b="1" dirty="0">
                  <a:solidFill>
                    <a:srgbClr val="78B86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SUIVEZ-NOUS SUR LES RESEAUX SOCIAUX : </a:t>
              </a:r>
              <a:r>
                <a:rPr lang="en-US" dirty="0">
                  <a:solidFill>
                    <a:srgbClr val="0089C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LinkedIn, Facebook, YouTube, X (twitter)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61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3A6116-C04F-0184-CD7A-C2975FD73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3"/>
          <a:stretch/>
        </p:blipFill>
        <p:spPr>
          <a:xfrm>
            <a:off x="-11431" y="0"/>
            <a:ext cx="4527933" cy="68811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8B16C7-F2FB-FD5F-9309-EC017E53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39" y="417487"/>
            <a:ext cx="2757720" cy="48770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E86F149-1DBB-1476-C7DD-BEEDA3A47FFE}"/>
              </a:ext>
            </a:extLst>
          </p:cNvPr>
          <p:cNvSpPr txBox="1">
            <a:spLocks/>
          </p:cNvSpPr>
          <p:nvPr/>
        </p:nvSpPr>
        <p:spPr>
          <a:xfrm>
            <a:off x="3017520" y="6263640"/>
            <a:ext cx="8780033" cy="348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fontAlgn="base">
              <a:spcAft>
                <a:spcPct val="0"/>
              </a:spcAft>
              <a:buNone/>
              <a:defRPr/>
            </a:pPr>
            <a:r>
              <a:rPr lang="en-US" sz="1600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Plus </a:t>
            </a:r>
            <a:r>
              <a:rPr lang="en-US" sz="1600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d’informations</a:t>
            </a:r>
            <a:r>
              <a:rPr lang="en-US" sz="1600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: </a:t>
            </a:r>
            <a:r>
              <a:rPr lang="en-US" sz="16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www.unv.org</a:t>
            </a:r>
            <a:r>
              <a:rPr lang="en-US" sz="16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|     </a:t>
            </a:r>
            <a:r>
              <a:rPr lang="en-US" sz="1600" cap="all" dirty="0" err="1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Ecrivez</a:t>
            </a:r>
            <a:r>
              <a:rPr lang="en-US" sz="1600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-nous  : </a:t>
            </a:r>
            <a:r>
              <a:rPr lang="en-US" sz="1600" b="1" cap="all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support@unv.org</a:t>
            </a:r>
            <a:endParaRPr lang="en-US" sz="1600" cap="all" dirty="0">
              <a:solidFill>
                <a:schemeClr val="bg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lvl="0" indent="0" algn="r" fontAlgn="base">
              <a:spcAft>
                <a:spcPct val="0"/>
              </a:spcAft>
              <a:buNone/>
              <a:defRPr/>
            </a:pPr>
            <a:endParaRPr lang="en-US" sz="1600" b="1" cap="all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493585-45F5-EC8E-5794-C045C96EC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11" y="2076095"/>
            <a:ext cx="5172479" cy="27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703</Words>
  <Application>Microsoft Office PowerPoint</Application>
  <PresentationFormat>Grand écran</PresentationFormat>
  <Paragraphs>104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Aparajita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Fessou Lawson</dc:creator>
  <cp:lastModifiedBy>Fessou Lawson</cp:lastModifiedBy>
  <cp:revision>72</cp:revision>
  <cp:lastPrinted>2019-03-12T17:19:12Z</cp:lastPrinted>
  <dcterms:created xsi:type="dcterms:W3CDTF">2016-08-02T10:39:25Z</dcterms:created>
  <dcterms:modified xsi:type="dcterms:W3CDTF">2023-09-22T12:33:46Z</dcterms:modified>
</cp:coreProperties>
</file>